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70"/>
  </p:notesMasterIdLst>
  <p:handoutMasterIdLst>
    <p:handoutMasterId r:id="rId71"/>
  </p:handoutMasterIdLst>
  <p:sldIdLst>
    <p:sldId id="644" r:id="rId2"/>
    <p:sldId id="570" r:id="rId3"/>
    <p:sldId id="571" r:id="rId4"/>
    <p:sldId id="572" r:id="rId5"/>
    <p:sldId id="573" r:id="rId6"/>
    <p:sldId id="648" r:id="rId7"/>
    <p:sldId id="575" r:id="rId8"/>
    <p:sldId id="576" r:id="rId9"/>
    <p:sldId id="577" r:id="rId10"/>
    <p:sldId id="578" r:id="rId11"/>
    <p:sldId id="579" r:id="rId12"/>
    <p:sldId id="649" r:id="rId13"/>
    <p:sldId id="582" r:id="rId14"/>
    <p:sldId id="583" r:id="rId15"/>
    <p:sldId id="584" r:id="rId16"/>
    <p:sldId id="585" r:id="rId17"/>
    <p:sldId id="586" r:id="rId18"/>
    <p:sldId id="587" r:id="rId19"/>
    <p:sldId id="589" r:id="rId20"/>
    <p:sldId id="590" r:id="rId21"/>
    <p:sldId id="591" r:id="rId22"/>
    <p:sldId id="593" r:id="rId23"/>
    <p:sldId id="650" r:id="rId24"/>
    <p:sldId id="595" r:id="rId25"/>
    <p:sldId id="596" r:id="rId26"/>
    <p:sldId id="597" r:id="rId27"/>
    <p:sldId id="598" r:id="rId28"/>
    <p:sldId id="599" r:id="rId29"/>
    <p:sldId id="600" r:id="rId30"/>
    <p:sldId id="602" r:id="rId31"/>
    <p:sldId id="603" r:id="rId32"/>
    <p:sldId id="609" r:id="rId33"/>
    <p:sldId id="604" r:id="rId34"/>
    <p:sldId id="605" r:id="rId35"/>
    <p:sldId id="651" r:id="rId36"/>
    <p:sldId id="608" r:id="rId37"/>
    <p:sldId id="610" r:id="rId38"/>
    <p:sldId id="611" r:id="rId39"/>
    <p:sldId id="612" r:id="rId40"/>
    <p:sldId id="613" r:id="rId41"/>
    <p:sldId id="615" r:id="rId42"/>
    <p:sldId id="616" r:id="rId43"/>
    <p:sldId id="617" r:id="rId44"/>
    <p:sldId id="618" r:id="rId45"/>
    <p:sldId id="619" r:id="rId46"/>
    <p:sldId id="620" r:id="rId47"/>
    <p:sldId id="621" r:id="rId48"/>
    <p:sldId id="622" r:id="rId49"/>
    <p:sldId id="623" r:id="rId50"/>
    <p:sldId id="624" r:id="rId51"/>
    <p:sldId id="625" r:id="rId52"/>
    <p:sldId id="646" r:id="rId53"/>
    <p:sldId id="652" r:id="rId54"/>
    <p:sldId id="629" r:id="rId55"/>
    <p:sldId id="630" r:id="rId56"/>
    <p:sldId id="631" r:id="rId57"/>
    <p:sldId id="647" r:id="rId58"/>
    <p:sldId id="633" r:id="rId59"/>
    <p:sldId id="635" r:id="rId60"/>
    <p:sldId id="636" r:id="rId61"/>
    <p:sldId id="637" r:id="rId62"/>
    <p:sldId id="638" r:id="rId63"/>
    <p:sldId id="639" r:id="rId64"/>
    <p:sldId id="640" r:id="rId65"/>
    <p:sldId id="641" r:id="rId66"/>
    <p:sldId id="642" r:id="rId67"/>
    <p:sldId id="643" r:id="rId68"/>
    <p:sldId id="645" r:id="rId6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434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9" autoAdjust="0"/>
    <p:restoredTop sz="86395" autoAdjust="0"/>
  </p:normalViewPr>
  <p:slideViewPr>
    <p:cSldViewPr snapToGrid="0" snapToObjects="1">
      <p:cViewPr varScale="1">
        <p:scale>
          <a:sx n="96" d="100"/>
          <a:sy n="96" d="100"/>
        </p:scale>
        <p:origin x="1626" y="78"/>
      </p:cViewPr>
      <p:guideLst>
        <p:guide orient="horz" pos="2160"/>
        <p:guide pos="2880"/>
      </p:guideLst>
    </p:cSldViewPr>
  </p:slideViewPr>
  <p:outlineViewPr>
    <p:cViewPr>
      <p:scale>
        <a:sx n="33" d="100"/>
        <a:sy n="33" d="100"/>
      </p:scale>
      <p:origin x="0" y="-2595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51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7D69756-00AA-0E44-8B3A-5B20CF5AB58F}" type="slidenum">
              <a:rPr lang="en-US">
                <a:latin typeface="Arial" pitchFamily="-108" charset="0"/>
                <a:ea typeface="ＭＳ Ｐゴシック" pitchFamily="-108" charset="-128"/>
                <a:cs typeface="ＭＳ Ｐゴシック" pitchFamily="-108" charset="-128"/>
              </a:rPr>
              <a:pPr/>
              <a:t>44</a:t>
            </a:fld>
            <a:endParaRPr lang="en-US">
              <a:latin typeface="Arial" pitchFamily="-108" charset="0"/>
              <a:ea typeface="ＭＳ Ｐゴシック" pitchFamily="-108" charset="-128"/>
              <a:cs typeface="ＭＳ Ｐゴシック" pitchFamily="-108"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944969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43E0E29-1505-5B42-ADC0-5B3E00172A03}" type="slidenum">
              <a:rPr lang="en-US">
                <a:latin typeface="Arial" pitchFamily="-108" charset="0"/>
                <a:ea typeface="ＭＳ Ｐゴシック" pitchFamily="-108" charset="-128"/>
                <a:cs typeface="ＭＳ Ｐゴシック" pitchFamily="-108" charset="-128"/>
              </a:rPr>
              <a:pPr/>
              <a:t>45</a:t>
            </a:fld>
            <a:endParaRPr lang="en-US">
              <a:latin typeface="Arial" pitchFamily="-108" charset="0"/>
              <a:ea typeface="ＭＳ Ｐゴシック" pitchFamily="-108" charset="-128"/>
              <a:cs typeface="ＭＳ Ｐゴシック" pitchFamily="-108" charset="-128"/>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83873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a:p>
        </p:txBody>
      </p:sp>
    </p:spTree>
    <p:extLst>
      <p:ext uri="{BB962C8B-B14F-4D97-AF65-F5344CB8AC3E}">
        <p14:creationId xmlns:p14="http://schemas.microsoft.com/office/powerpoint/2010/main" val="259597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4571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14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015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2C3D931-A15A-8544-B928-5C25BFE37C87}" type="slidenum">
              <a:rPr lang="en-US">
                <a:latin typeface="Arial" pitchFamily="-108" charset="0"/>
                <a:ea typeface="ＭＳ Ｐゴシック" pitchFamily="-108" charset="-128"/>
                <a:cs typeface="ＭＳ Ｐゴシック" pitchFamily="-108" charset="-128"/>
              </a:rPr>
              <a:pPr/>
              <a:t>38</a:t>
            </a:fld>
            <a:endParaRPr lang="en-US">
              <a:latin typeface="Arial" pitchFamily="-108" charset="0"/>
              <a:ea typeface="ＭＳ Ｐゴシック" pitchFamily="-108" charset="-128"/>
              <a:cs typeface="ＭＳ Ｐゴシック" pitchFamily="-108" charset="-128"/>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769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4639643C-61C4-784A-9412-36806B2EBA99}" type="slidenum">
              <a:rPr lang="en-US">
                <a:latin typeface="Arial" pitchFamily="-108" charset="0"/>
                <a:ea typeface="ＭＳ Ｐゴシック" pitchFamily="-108" charset="-128"/>
                <a:cs typeface="ＭＳ Ｐゴシック" pitchFamily="-108" charset="-128"/>
              </a:rPr>
              <a:pPr/>
              <a:t>39</a:t>
            </a:fld>
            <a:endParaRPr lang="en-US">
              <a:latin typeface="Arial" pitchFamily="-108" charset="0"/>
              <a:ea typeface="ＭＳ Ｐゴシック" pitchFamily="-108" charset="-128"/>
              <a:cs typeface="ＭＳ Ｐゴシック" pitchFamily="-108" charset="-128"/>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129458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4D5A75F-ABE3-A148-8A4A-366E01E58494}" type="slidenum">
              <a:rPr lang="en-US">
                <a:latin typeface="Arial" pitchFamily="-108" charset="0"/>
                <a:ea typeface="ＭＳ Ｐゴシック" pitchFamily="-108" charset="-128"/>
                <a:cs typeface="ＭＳ Ｐゴシック" pitchFamily="-108" charset="-128"/>
              </a:rPr>
              <a:pPr/>
              <a:t>40</a:t>
            </a:fld>
            <a:endParaRPr lang="en-US">
              <a:latin typeface="Arial" pitchFamily="-108" charset="0"/>
              <a:ea typeface="ＭＳ Ｐゴシック" pitchFamily="-108" charset="-128"/>
              <a:cs typeface="ＭＳ Ｐゴシック" pitchFamily="-108"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0731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E8C0B109-2827-A046-84F7-5EC7B560B518}" type="slidenum">
              <a:rPr lang="en-US">
                <a:latin typeface="Arial" pitchFamily="-108" charset="0"/>
                <a:ea typeface="ＭＳ Ｐゴシック" pitchFamily="-108" charset="-128"/>
                <a:cs typeface="ＭＳ Ｐゴシック" pitchFamily="-108" charset="-128"/>
              </a:rPr>
              <a:pPr/>
              <a:t>42</a:t>
            </a:fld>
            <a:endParaRPr lang="en-US">
              <a:latin typeface="Arial" pitchFamily="-108" charset="0"/>
              <a:ea typeface="ＭＳ Ｐゴシック" pitchFamily="-108" charset="-128"/>
              <a:cs typeface="ＭＳ Ｐゴシック" pitchFamily="-108" charset="-128"/>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960442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712DB00-50BA-A841-A1E7-9FBE32F27D90}" type="slidenum">
              <a:rPr lang="en-US">
                <a:latin typeface="Arial" pitchFamily="-108" charset="0"/>
                <a:ea typeface="ＭＳ Ｐゴシック" pitchFamily="-108" charset="-128"/>
                <a:cs typeface="ＭＳ Ｐゴシック" pitchFamily="-108" charset="-128"/>
              </a:rPr>
              <a:pPr/>
              <a:t>43</a:t>
            </a:fld>
            <a:endParaRPr lang="en-US">
              <a:latin typeface="Arial" pitchFamily="-108" charset="0"/>
              <a:ea typeface="ＭＳ Ｐゴシック" pitchFamily="-108" charset="-128"/>
              <a:cs typeface="ＭＳ Ｐゴシック" pitchFamily="-108"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559495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7490141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Eight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729C8780-B275-4134-B892-3B42947EE3E7}" type="slidenum">
              <a:rPr lang="en-US" smtClean="0"/>
              <a:pPr/>
              <a:t>‹#›</a:t>
            </a:fld>
            <a:endParaRPr lang="en-US"/>
          </a:p>
        </p:txBody>
      </p:sp>
      <p:sp>
        <p:nvSpPr>
          <p:cNvPr id="8" name="Shape 26"/>
          <p:cNvSpPr txBox="1">
            <a:spLocks noGrp="1"/>
          </p:cNvSpPr>
          <p:nvPr>
            <p:ph type="body" idx="1"/>
          </p:nvPr>
        </p:nvSpPr>
        <p:spPr>
          <a:xfrm>
            <a:off x="457200" y="1600201"/>
            <a:ext cx="8229600" cy="53339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9" name="Shape 26"/>
          <p:cNvSpPr txBox="1">
            <a:spLocks noGrp="1"/>
          </p:cNvSpPr>
          <p:nvPr>
            <p:ph type="body" idx="13"/>
          </p:nvPr>
        </p:nvSpPr>
        <p:spPr>
          <a:xfrm>
            <a:off x="457200" y="2254863"/>
            <a:ext cx="8229600" cy="482215"/>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0" name="Shape 26"/>
          <p:cNvSpPr txBox="1">
            <a:spLocks noGrp="1"/>
          </p:cNvSpPr>
          <p:nvPr>
            <p:ph type="body" idx="14"/>
          </p:nvPr>
        </p:nvSpPr>
        <p:spPr>
          <a:xfrm>
            <a:off x="457200" y="2827518"/>
            <a:ext cx="8229600" cy="50082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1" name="Shape 26"/>
          <p:cNvSpPr txBox="1">
            <a:spLocks noGrp="1"/>
          </p:cNvSpPr>
          <p:nvPr>
            <p:ph type="body" idx="15"/>
          </p:nvPr>
        </p:nvSpPr>
        <p:spPr>
          <a:xfrm>
            <a:off x="457200" y="3403561"/>
            <a:ext cx="8229600" cy="4445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2" name="Shape 26"/>
          <p:cNvSpPr txBox="1">
            <a:spLocks noGrp="1"/>
          </p:cNvSpPr>
          <p:nvPr>
            <p:ph type="body" idx="16"/>
          </p:nvPr>
        </p:nvSpPr>
        <p:spPr>
          <a:xfrm>
            <a:off x="457200" y="3889019"/>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3" name="Shape 26"/>
          <p:cNvSpPr txBox="1">
            <a:spLocks noGrp="1"/>
          </p:cNvSpPr>
          <p:nvPr>
            <p:ph type="body" idx="17"/>
          </p:nvPr>
        </p:nvSpPr>
        <p:spPr>
          <a:xfrm>
            <a:off x="442957" y="4464896"/>
            <a:ext cx="8229600" cy="43360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4" name="Shape 26"/>
          <p:cNvSpPr txBox="1">
            <a:spLocks noGrp="1"/>
          </p:cNvSpPr>
          <p:nvPr>
            <p:ph type="body" idx="18"/>
          </p:nvPr>
        </p:nvSpPr>
        <p:spPr>
          <a:xfrm>
            <a:off x="457200" y="4955147"/>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5" name="Shape 26"/>
          <p:cNvSpPr txBox="1">
            <a:spLocks noGrp="1"/>
          </p:cNvSpPr>
          <p:nvPr>
            <p:ph type="body" idx="19"/>
          </p:nvPr>
        </p:nvSpPr>
        <p:spPr>
          <a:xfrm>
            <a:off x="457200" y="5546778"/>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7"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79368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indent="-256032">
              <a:defRPr sz="2400">
                <a:latin typeface="+mn-lt"/>
              </a:defRPr>
            </a:lvl1pPr>
            <a:lvl2pPr indent="-283464">
              <a:defRPr sz="2400">
                <a:latin typeface="+mn-lt"/>
              </a:defRPr>
            </a:lvl2pPr>
            <a:lvl3pPr indent="-228600">
              <a:defRPr sz="2400">
                <a:latin typeface="+mn-lt"/>
              </a:defRPr>
            </a:lvl3pPr>
            <a:lvl4pPr indent="-228600">
              <a:defRPr sz="2400">
                <a:latin typeface="+mn-lt"/>
              </a:defRPr>
            </a:lvl4pPr>
            <a:lvl5pPr>
              <a:defRPr sz="2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579734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431699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6101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ig+caption">
    <p:spTree>
      <p:nvGrpSpPr>
        <p:cNvPr id="1" name="Shape 24"/>
        <p:cNvGrpSpPr/>
        <p:nvPr/>
      </p:nvGrpSpPr>
      <p:grpSpPr>
        <a:xfrm>
          <a:off x="0" y="0"/>
          <a:ext cx="0" cy="0"/>
          <a:chOff x="0" y="0"/>
          <a:chExt cx="0" cy="0"/>
        </a:xfrm>
      </p:grpSpPr>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atin typeface="+mn-lt"/>
                <a:ea typeface="Segoe UI Emoji" panose="020B0502040204020203"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2"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5"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50098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10933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24"/>
        <p:cNvGrpSpPr/>
        <p:nvPr/>
      </p:nvGrpSpPr>
      <p:grpSpPr>
        <a:xfrm>
          <a:off x="0" y="0"/>
          <a:ext cx="0" cy="0"/>
          <a:chOff x="0" y="0"/>
          <a:chExt cx="0" cy="0"/>
        </a:xfrm>
      </p:grpSpPr>
      <p:sp>
        <p:nvSpPr>
          <p:cNvPr id="2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2"/>
          <p:cNvSpPr txBox="1">
            <a:spLocks noGrp="1"/>
          </p:cNvSpPr>
          <p:nvPr>
            <p:ph type="body" idx="1" hasCustomPrompt="1"/>
          </p:nvPr>
        </p:nvSpPr>
        <p:spPr>
          <a:xfrm>
            <a:off x="457200" y="1600200"/>
            <a:ext cx="8229600" cy="188041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Body"/>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4pPr>
            <a:lvl5pPr marL="2057400" marR="0" lvl="4"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5pPr>
            <a:lvl6pPr marL="2286000" marR="0" lvl="5"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6pPr>
            <a:lvl7pPr marL="2743200" marR="0" lvl="6"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7pPr>
            <a:lvl8pPr marL="3200400" marR="0" lvl="7"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8pPr>
            <a:lvl9pPr marL="3657600" marR="0" lvl="8"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3" name="Text Placeholder 2"/>
          <p:cNvSpPr>
            <a:spLocks noGrp="1"/>
          </p:cNvSpPr>
          <p:nvPr>
            <p:ph type="body" sz="quarter" idx="10"/>
          </p:nvPr>
        </p:nvSpPr>
        <p:spPr>
          <a:xfrm>
            <a:off x="609600" y="3913188"/>
            <a:ext cx="8077200" cy="2281237"/>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latin typeface="Verdana" panose="020B0604030504040204" pitchFamily="34" charset="0"/>
                <a:ea typeface="Verdana" panose="020B0604030504040204" pitchFamily="34" charset="0"/>
                <a:cs typeface="Verdana" panose="020B0604030504040204" pitchFamily="34" charset="0"/>
              </a:rPr>
              <a:t>Copyright © </a:t>
            </a:r>
            <a:r>
              <a:rPr lang="en-US" sz="120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26666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42805915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Titl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Text Placeholder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15" name="Shape 15" descr="Pearson Logo"/>
          <p:cNvPicPr preferRelativeResize="0"/>
          <p:nvPr/>
        </p:nvPicPr>
        <p:blipFill rotWithShape="1">
          <a:blip r:embed="rId11">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102572791"/>
      </p:ext>
    </p:extLst>
  </p:cSld>
  <p:clrMap bg1="lt1" tx1="dk1" bg2="dk2" tx2="lt2" accent1="accent1" accent2="accent2" accent3="accent3" accent4="accent4" accent5="accent5" accent6="accent6" hlink="hlink" folHlink="folHlink"/>
  <p:sldLayoutIdLst>
    <p:sldLayoutId id="2147483691" r:id="rId1"/>
    <p:sldLayoutId id="2147483737" r:id="rId2"/>
    <p:sldLayoutId id="2147483724" r:id="rId3"/>
    <p:sldLayoutId id="2147483725" r:id="rId4"/>
    <p:sldLayoutId id="2147483726" r:id="rId5"/>
    <p:sldLayoutId id="2147483727" r:id="rId6"/>
    <p:sldLayoutId id="2147483728" r:id="rId7"/>
    <p:sldLayoutId id="2147483729" r:id="rId8"/>
    <p:sldLayoutId id="2147483741" r:id="rId9"/>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4.bin"/><Relationship Id="rId4" Type="http://schemas.openxmlformats.org/officeDocument/2006/relationships/image" Target="../media/image20.wmf"/></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r>
              <a:rPr lang="en-US" dirty="0"/>
              <a:t>The Practice of Computing Using Python</a:t>
            </a: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12</a:t>
            </a:r>
            <a:endParaRPr lang="en-US" dirty="0">
              <a:sym typeface="Arial"/>
            </a:endParaRPr>
          </a:p>
        </p:txBody>
      </p:sp>
      <p:sp>
        <p:nvSpPr>
          <p:cNvPr id="199" name="Text Placeholder 4"/>
          <p:cNvSpPr txBox="1">
            <a:spLocks noGrp="1"/>
          </p:cNvSpPr>
          <p:nvPr>
            <p:ph type="body" idx="3"/>
          </p:nvPr>
        </p:nvSpPr>
        <p:spPr/>
        <p:txBody>
          <a:bodyPr/>
          <a:lstStyle/>
          <a:p>
            <a:r>
              <a:rPr lang="en-US" dirty="0"/>
              <a:t>More on Classes</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a:ln w="9525">
            <a:solidFill>
              <a:schemeClr val="tx1"/>
            </a:solidFill>
          </a:ln>
        </p:spPr>
      </p:pic>
      <p:sp>
        <p:nvSpPr>
          <p:cNvPr id="2" name="Text Placeholder 6"/>
          <p:cNvSpPr>
            <a:spLocks noGrp="1"/>
          </p:cNvSpPr>
          <p:nvPr>
            <p:ph type="body" sz="quarter" idx="13"/>
          </p:nvPr>
        </p:nvSpPr>
        <p:spPr>
          <a:xfrm>
            <a:off x="1692343" y="6279646"/>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39151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noChangeArrowheads="1"/>
          </p:cNvSpPr>
          <p:nvPr>
            <p:ph type="title"/>
          </p:nvPr>
        </p:nvSpPr>
        <p:spPr/>
        <p:txBody>
          <a:bodyPr/>
          <a:lstStyle/>
          <a:p>
            <a:r>
              <a:rPr lang="en-US" smtClean="0"/>
              <a:t>Introspection</a:t>
            </a:r>
            <a:endParaRPr lang="en-US"/>
          </a:p>
        </p:txBody>
      </p:sp>
      <p:sp>
        <p:nvSpPr>
          <p:cNvPr id="35844" name="Content Placeholder 2"/>
          <p:cNvSpPr>
            <a:spLocks noGrp="1" noChangeArrowheads="1"/>
          </p:cNvSpPr>
          <p:nvPr>
            <p:ph idx="1"/>
          </p:nvPr>
        </p:nvSpPr>
        <p:spPr/>
        <p:txBody>
          <a:bodyPr/>
          <a:lstStyle/>
          <a:p>
            <a:r>
              <a:rPr lang="en-US" dirty="0"/>
              <a:t>P</a:t>
            </a:r>
            <a:r>
              <a:rPr lang="en-US" dirty="0" smtClean="0"/>
              <a:t>ython does not have a type associated with any variable, since each variable is allowed to reference any object</a:t>
            </a:r>
          </a:p>
          <a:p>
            <a:r>
              <a:rPr lang="en-US" dirty="0" smtClean="0"/>
              <a:t>however, we can query any variable as to what type it presently references</a:t>
            </a:r>
          </a:p>
          <a:p>
            <a:r>
              <a:rPr lang="en-US" dirty="0" smtClean="0"/>
              <a:t>this is often called </a:t>
            </a:r>
            <a:r>
              <a:rPr lang="en-US" b="1" dirty="0" smtClean="0"/>
              <a:t>introspection</a:t>
            </a:r>
            <a:r>
              <a:rPr lang="en-US" dirty="0" smtClean="0"/>
              <a:t>. That is, while the program is running we can determine the type a variable references</a:t>
            </a:r>
            <a:endParaRPr lang="en-US" dirty="0"/>
          </a:p>
        </p:txBody>
      </p:sp>
    </p:spTree>
    <p:extLst>
      <p:ext uri="{BB962C8B-B14F-4D97-AF65-F5344CB8AC3E}">
        <p14:creationId xmlns:p14="http://schemas.microsoft.com/office/powerpoint/2010/main" val="2314015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p:txBody>
          <a:bodyPr/>
          <a:lstStyle/>
          <a:p>
            <a:r>
              <a:rPr lang="en-US" dirty="0" smtClean="0"/>
              <a:t>Python introspection ops</a:t>
            </a:r>
            <a:endParaRPr lang="en-US" dirty="0"/>
          </a:p>
        </p:txBody>
      </p:sp>
      <p:pic>
        <p:nvPicPr>
          <p:cNvPr id="3" name="Picture 2" descr="A line of code as follows. Type left parenthesis variable right parenthesis."/>
          <p:cNvPicPr>
            <a:picLocks noChangeAspect="1"/>
          </p:cNvPicPr>
          <p:nvPr/>
        </p:nvPicPr>
        <p:blipFill>
          <a:blip r:embed="rId2"/>
          <a:stretch>
            <a:fillRect/>
          </a:stretch>
        </p:blipFill>
        <p:spPr>
          <a:xfrm>
            <a:off x="423621" y="1652717"/>
            <a:ext cx="3346994" cy="640135"/>
          </a:xfrm>
          <a:prstGeom prst="rect">
            <a:avLst/>
          </a:prstGeom>
        </p:spPr>
      </p:pic>
      <p:sp>
        <p:nvSpPr>
          <p:cNvPr id="36868" name="Content Placeholder 4"/>
          <p:cNvSpPr>
            <a:spLocks noGrp="1" noChangeArrowheads="1"/>
          </p:cNvSpPr>
          <p:nvPr>
            <p:ph type="body" idx="1"/>
          </p:nvPr>
        </p:nvSpPr>
        <p:spPr>
          <a:xfrm>
            <a:off x="3382767" y="1660424"/>
            <a:ext cx="4099389" cy="475180"/>
          </a:xfrm>
        </p:spPr>
        <p:txBody>
          <a:bodyPr/>
          <a:lstStyle/>
          <a:p>
            <a:pPr marL="0" indent="0">
              <a:buNone/>
            </a:pPr>
            <a:r>
              <a:rPr lang="en-US" dirty="0" smtClean="0"/>
              <a:t>returns its type as an object</a:t>
            </a:r>
          </a:p>
        </p:txBody>
      </p:sp>
      <p:pic>
        <p:nvPicPr>
          <p:cNvPr id="4" name="Picture 3" descr="A line of code as follows. Is instance left parenthesis variable comma type right parenthesis."/>
          <p:cNvPicPr>
            <a:picLocks noChangeAspect="1"/>
          </p:cNvPicPr>
          <p:nvPr/>
        </p:nvPicPr>
        <p:blipFill>
          <a:blip r:embed="rId3"/>
          <a:stretch>
            <a:fillRect/>
          </a:stretch>
        </p:blipFill>
        <p:spPr>
          <a:xfrm>
            <a:off x="423621" y="2423439"/>
            <a:ext cx="5175953" cy="640135"/>
          </a:xfrm>
          <a:prstGeom prst="rect">
            <a:avLst/>
          </a:prstGeom>
        </p:spPr>
      </p:pic>
      <p:sp>
        <p:nvSpPr>
          <p:cNvPr id="2" name="Text Placeholder 1"/>
          <p:cNvSpPr>
            <a:spLocks noGrp="1"/>
          </p:cNvSpPr>
          <p:nvPr>
            <p:ph type="body" sz="quarter" idx="10"/>
          </p:nvPr>
        </p:nvSpPr>
        <p:spPr>
          <a:xfrm>
            <a:off x="625440" y="2955221"/>
            <a:ext cx="7893120" cy="599637"/>
          </a:xfrm>
        </p:spPr>
        <p:txBody>
          <a:bodyPr/>
          <a:lstStyle/>
          <a:p>
            <a:pPr marL="101600" indent="0">
              <a:buNone/>
            </a:pPr>
            <a:r>
              <a:rPr lang="en-US" dirty="0"/>
              <a:t>returns a </a:t>
            </a:r>
            <a:r>
              <a:rPr lang="en-US" dirty="0" err="1"/>
              <a:t>boolean</a:t>
            </a:r>
            <a:r>
              <a:rPr lang="en-US" dirty="0"/>
              <a:t> indicating if the variable is of that </a:t>
            </a:r>
            <a:r>
              <a:rPr lang="en-US" dirty="0" smtClean="0"/>
              <a:t>type</a:t>
            </a:r>
            <a:endParaRPr lang="en-US" dirty="0"/>
          </a:p>
        </p:txBody>
      </p:sp>
    </p:spTree>
    <p:extLst>
      <p:ext uri="{BB962C8B-B14F-4D97-AF65-F5344CB8AC3E}">
        <p14:creationId xmlns:p14="http://schemas.microsoft.com/office/powerpoint/2010/main" val="3230606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12.1</a:t>
            </a:r>
            <a:endParaRPr lang="en-US" dirty="0"/>
          </a:p>
        </p:txBody>
      </p:sp>
      <p:pic>
        <p:nvPicPr>
          <p:cNvPr id="4" name="Picture 2" descr="Code has 11 lines. The code reads as follows. Line 1. 1 d e f special underscore sum left parentheses a comma b right parentheses colon. Line 2, indented once. 2 quote quote quote sum two I n t s or convert p a r a m s to I n t s. Line 3, indented once. 3 and add period return 0 if conversion fails quote quote quote. Line 4, indented once. 4 if type left parentheses a right parentheses equals equals  I n t and type left parentheses b right parentheses equals equals  I n t colon. Line 5, indented twice. 5 result equals a plus b. Line 6, indented once. 6 else colon. Line 7, indented twice. 7 try colon. Line 8, indented three times. 8 result equals I n t left parentheses a right parentheses plus I n t left parentheses b right parentheses. Line 9, indented twice. 9 except value Error colon. Line 10, indented three times. 10 result equals 0. Line 11, indented once. 11 return result. "/>
          <p:cNvPicPr>
            <a:picLocks noChangeAspect="1"/>
          </p:cNvPicPr>
          <p:nvPr/>
        </p:nvPicPr>
        <p:blipFill>
          <a:blip r:embed="rId2"/>
          <a:stretch>
            <a:fillRect/>
          </a:stretch>
        </p:blipFill>
        <p:spPr>
          <a:xfrm>
            <a:off x="796925" y="2120900"/>
            <a:ext cx="7550150" cy="3714750"/>
          </a:xfrm>
          <a:prstGeom prst="rect">
            <a:avLst/>
          </a:prstGeom>
          <a:noFill/>
          <a:ln>
            <a:noFill/>
          </a:ln>
        </p:spPr>
      </p:pic>
    </p:spTree>
    <p:extLst>
      <p:ext uri="{BB962C8B-B14F-4D97-AF65-F5344CB8AC3E}">
        <p14:creationId xmlns:p14="http://schemas.microsoft.com/office/powerpoint/2010/main" val="13281810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Operator Overloading </a:t>
            </a:r>
            <a:endParaRPr lang="en-US" dirty="0"/>
          </a:p>
        </p:txBody>
      </p:sp>
    </p:spTree>
    <p:extLst>
      <p:ext uri="{BB962C8B-B14F-4D97-AF65-F5344CB8AC3E}">
        <p14:creationId xmlns:p14="http://schemas.microsoft.com/office/powerpoint/2010/main" val="1762466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So What Does </a:t>
            </a:r>
            <a:r>
              <a:rPr lang="en-US" sz="3600" dirty="0">
                <a:latin typeface="Courier New" pitchFamily="-108" charset="0"/>
                <a:ea typeface="ＭＳ Ｐゴシック" pitchFamily="-108" charset="-128"/>
                <a:cs typeface="ＭＳ Ｐゴシック" pitchFamily="-108" charset="-128"/>
              </a:rPr>
              <a:t>v</a:t>
            </a:r>
            <a:r>
              <a:rPr lang="en-US" sz="3600" dirty="0" smtClean="0">
                <a:latin typeface="Courier New" pitchFamily="-108" charset="0"/>
                <a:ea typeface="ＭＳ Ｐゴシック" pitchFamily="-108" charset="-128"/>
                <a:cs typeface="ＭＳ Ｐゴシック" pitchFamily="-108" charset="-128"/>
              </a:rPr>
              <a:t>ar1+var2</a:t>
            </a:r>
            <a:r>
              <a:rPr lang="en-US" dirty="0" smtClean="0">
                <a:ea typeface="ＭＳ Ｐゴシック" pitchFamily="-108" charset="-128"/>
                <a:cs typeface="ＭＳ Ｐゴシック" pitchFamily="-108" charset="-128"/>
              </a:rPr>
              <a:t> Mean?</a:t>
            </a:r>
            <a:endParaRPr lang="en-US" dirty="0">
              <a:ea typeface="ＭＳ Ｐゴシック" pitchFamily="-108" charset="-128"/>
              <a:cs typeface="ＭＳ Ｐゴシック" pitchFamily="-108" charset="-128"/>
            </a:endParaRPr>
          </a:p>
        </p:txBody>
      </p:sp>
      <p:sp>
        <p:nvSpPr>
          <p:cNvPr id="15363" name="Content Placeholder 2"/>
          <p:cNvSpPr>
            <a:spLocks noGrp="1" noChangeArrowheads="1"/>
          </p:cNvSpPr>
          <p:nvPr>
            <p:ph idx="1"/>
          </p:nvPr>
        </p:nvSpPr>
        <p:spPr/>
        <p:txBody>
          <a:bodyPr/>
          <a:lstStyle/>
          <a:p>
            <a:pPr eaLnBrk="1" hangingPunct="1">
              <a:buFont typeface="Wingdings" pitchFamily="-108" charset="2"/>
              <a:buNone/>
            </a:pPr>
            <a:r>
              <a:rPr lang="en-US" dirty="0">
                <a:ea typeface="ＭＳ Ｐゴシック" pitchFamily="-108" charset="-128"/>
                <a:cs typeface="ＭＳ Ｐゴシック" pitchFamily="-108" charset="-128"/>
              </a:rPr>
              <a:t>The answer</a:t>
            </a:r>
            <a:r>
              <a:rPr lang="en-US" dirty="0" smtClean="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a:p>
            <a:pPr eaLnBrk="1" hangingPunct="1"/>
            <a:r>
              <a:rPr lang="en-US" dirty="0">
                <a:ea typeface="ＭＳ Ｐゴシック" pitchFamily="-108" charset="-128"/>
                <a:cs typeface="ＭＳ Ｐゴシック" pitchFamily="-108" charset="-128"/>
              </a:rPr>
              <a:t>it depends</a:t>
            </a:r>
          </a:p>
          <a:p>
            <a:pPr eaLnBrk="1" hangingPunct="1"/>
            <a:r>
              <a:rPr lang="en-US" dirty="0">
                <a:ea typeface="ＭＳ Ｐゴシック" pitchFamily="-108" charset="-128"/>
                <a:cs typeface="ＭＳ Ｐゴシック" pitchFamily="-108" charset="-128"/>
              </a:rPr>
              <a:t>What it depends on is the type. The + operation has two operands. What are their types?</a:t>
            </a:r>
          </a:p>
          <a:p>
            <a:pPr eaLnBrk="1" hangingPunct="1"/>
            <a:r>
              <a:rPr lang="en-US" dirty="0">
                <a:ea typeface="ＭＳ Ｐゴシック" pitchFamily="-108" charset="-128"/>
                <a:cs typeface="ＭＳ Ｐゴシック" pitchFamily="-108" charset="-128"/>
              </a:rPr>
              <a:t>P</a:t>
            </a:r>
            <a:r>
              <a:rPr lang="en-US" dirty="0" smtClean="0">
                <a:ea typeface="ＭＳ Ｐゴシック" pitchFamily="-108" charset="-128"/>
                <a:cs typeface="ＭＳ Ｐゴシック" pitchFamily="-108" charset="-128"/>
              </a:rPr>
              <a:t>ython </a:t>
            </a:r>
            <a:r>
              <a:rPr lang="en-US" dirty="0">
                <a:ea typeface="ＭＳ Ｐゴシック" pitchFamily="-108" charset="-128"/>
                <a:cs typeface="ＭＳ Ｐゴシック" pitchFamily="-108" charset="-128"/>
              </a:rPr>
              <a:t>uses introspection to find the type and then select the correct operator</a:t>
            </a:r>
          </a:p>
        </p:txBody>
      </p:sp>
    </p:spTree>
    <p:extLst>
      <p:ext uri="{BB962C8B-B14F-4D97-AF65-F5344CB8AC3E}">
        <p14:creationId xmlns:p14="http://schemas.microsoft.com/office/powerpoint/2010/main" val="4091028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We've Seen This Before</a:t>
            </a:r>
            <a:endParaRPr lang="en-US" dirty="0">
              <a:ea typeface="ＭＳ Ｐゴシック" pitchFamily="-108" charset="-128"/>
              <a:cs typeface="ＭＳ Ｐゴシック" pitchFamily="-108" charset="-128"/>
            </a:endParaRPr>
          </a:p>
        </p:txBody>
      </p:sp>
      <p:sp>
        <p:nvSpPr>
          <p:cNvPr id="39940" name="Content  Placeholder 2"/>
          <p:cNvSpPr>
            <a:spLocks noGrp="1" noChangeArrowheads="1"/>
          </p:cNvSpPr>
          <p:nvPr>
            <p:ph idx="1"/>
          </p:nvPr>
        </p:nvSpPr>
        <p:spPr>
          <a:xfrm>
            <a:off x="457200" y="1600200"/>
            <a:ext cx="8229600" cy="2544417"/>
          </a:xfrm>
        </p:spPr>
        <p:txBody>
          <a:bodyPr/>
          <a:lstStyle/>
          <a:p>
            <a:pPr eaLnBrk="1" hangingPunct="1">
              <a:buFont typeface="Wingdings" pitchFamily="-108" charset="2"/>
              <a:buNone/>
            </a:pPr>
            <a:r>
              <a:rPr lang="en-US" sz="2800" dirty="0" smtClean="0">
                <a:ea typeface="ＭＳ Ｐゴシック" pitchFamily="-108" charset="-128"/>
                <a:cs typeface="ＭＳ Ｐゴシック" pitchFamily="-108" charset="-128"/>
              </a:rPr>
              <a:t>What does </a:t>
            </a:r>
            <a:r>
              <a:rPr lang="en-US" sz="2800" dirty="0" smtClean="0">
                <a:latin typeface="Courier New"/>
                <a:ea typeface="ＭＳ Ｐゴシック" pitchFamily="-108" charset="-128"/>
                <a:cs typeface="Courier New"/>
              </a:rPr>
              <a:t>var1+var2 </a:t>
            </a:r>
            <a:r>
              <a:rPr lang="en-US" sz="2800" dirty="0" smtClean="0">
                <a:ea typeface="ＭＳ Ｐゴシック" pitchFamily="-108" charset="-128"/>
                <a:cs typeface="ＭＳ Ｐゴシック" pitchFamily="-108" charset="-128"/>
              </a:rPr>
              <a:t>do?</a:t>
            </a:r>
          </a:p>
          <a:p>
            <a:pPr eaLnBrk="1" hangingPunct="1"/>
            <a:r>
              <a:rPr lang="en-US" sz="2800" dirty="0" smtClean="0">
                <a:ea typeface="ＭＳ Ｐゴシック" pitchFamily="-108" charset="-128"/>
                <a:cs typeface="ＭＳ Ｐゴシック" pitchFamily="-108" charset="-128"/>
              </a:rPr>
              <a:t>with two strings, we get concatenation</a:t>
            </a:r>
          </a:p>
          <a:p>
            <a:pPr eaLnBrk="1" hangingPunct="1"/>
            <a:r>
              <a:rPr lang="en-US" sz="2800" dirty="0" smtClean="0">
                <a:ea typeface="ＭＳ Ｐゴシック" pitchFamily="-108" charset="-128"/>
                <a:cs typeface="ＭＳ Ｐゴシック" pitchFamily="-108" charset="-128"/>
              </a:rPr>
              <a:t>with two integers, we get addition</a:t>
            </a:r>
          </a:p>
          <a:p>
            <a:pPr eaLnBrk="1" hangingPunct="1"/>
            <a:r>
              <a:rPr lang="en-US" sz="2800" dirty="0" smtClean="0">
                <a:ea typeface="ＭＳ Ｐゴシック" pitchFamily="-108" charset="-128"/>
                <a:cs typeface="ＭＳ Ｐゴシック" pitchFamily="-108" charset="-128"/>
              </a:rPr>
              <a:t>with an integer and a string we get:</a:t>
            </a:r>
          </a:p>
        </p:txBody>
      </p:sp>
      <p:pic>
        <p:nvPicPr>
          <p:cNvPr id="4" name="Picture 3" descr="Code has 4 lines, as follows. Line 1. Trace back left parenthesis most recent call last right parenthesis colon. Line 2, indented once. File double quote less than p y shell hash 9 greater than double quote comma line 1 comma in less than module greater than. Line 3, indented twice. 1 plus quote a quote. Line 4. Type Error colon unsupported o p e r and type left parenthesis s right parenthesis for plus colon quote I n t quote and quote s t r quote."/>
          <p:cNvPicPr>
            <a:picLocks noChangeAspect="1"/>
          </p:cNvPicPr>
          <p:nvPr/>
        </p:nvPicPr>
        <p:blipFill>
          <a:blip r:embed="rId2"/>
          <a:stretch>
            <a:fillRect/>
          </a:stretch>
        </p:blipFill>
        <p:spPr>
          <a:xfrm>
            <a:off x="954807" y="4267713"/>
            <a:ext cx="7234385" cy="1588286"/>
          </a:xfrm>
          <a:prstGeom prst="rect">
            <a:avLst/>
          </a:prstGeom>
        </p:spPr>
      </p:pic>
    </p:spTree>
    <p:extLst>
      <p:ext uri="{BB962C8B-B14F-4D97-AF65-F5344CB8AC3E}">
        <p14:creationId xmlns:p14="http://schemas.microsoft.com/office/powerpoint/2010/main" val="4028781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noChangeArrowheads="1"/>
          </p:cNvSpPr>
          <p:nvPr>
            <p:ph type="title"/>
          </p:nvPr>
        </p:nvSpPr>
        <p:spPr/>
        <p:txBody>
          <a:bodyPr/>
          <a:lstStyle/>
          <a:p>
            <a:r>
              <a:rPr lang="en-US" dirty="0" smtClean="0"/>
              <a:t>Operator Overloading</a:t>
            </a:r>
            <a:endParaRPr lang="en-US" dirty="0"/>
          </a:p>
        </p:txBody>
      </p:sp>
      <p:sp>
        <p:nvSpPr>
          <p:cNvPr id="40964" name="Content Placeholder 2"/>
          <p:cNvSpPr>
            <a:spLocks noGrp="1" noChangeArrowheads="1"/>
          </p:cNvSpPr>
          <p:nvPr>
            <p:ph idx="1"/>
          </p:nvPr>
        </p:nvSpPr>
        <p:spPr/>
        <p:txBody>
          <a:bodyPr/>
          <a:lstStyle/>
          <a:p>
            <a:r>
              <a:rPr lang="en-US" dirty="0" smtClean="0"/>
              <a:t>the plus operator is </a:t>
            </a:r>
            <a:r>
              <a:rPr lang="en-US" b="1" dirty="0" smtClean="0"/>
              <a:t>overloaded</a:t>
            </a:r>
          </a:p>
          <a:p>
            <a:r>
              <a:rPr lang="en-US" dirty="0" smtClean="0"/>
              <a:t>that is, the operator can do/mean different things (have multiple/overloaded meanings) depending on the types involved</a:t>
            </a:r>
          </a:p>
          <a:p>
            <a:r>
              <a:rPr lang="en-US" dirty="0" smtClean="0"/>
              <a:t>if python does not recognize the operation and that combination of types, you get an error</a:t>
            </a:r>
            <a:endParaRPr lang="en-US" dirty="0"/>
          </a:p>
        </p:txBody>
      </p:sp>
    </p:spTree>
    <p:extLst>
      <p:ext uri="{BB962C8B-B14F-4D97-AF65-F5344CB8AC3E}">
        <p14:creationId xmlns:p14="http://schemas.microsoft.com/office/powerpoint/2010/main" val="1620735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1"/>
          <p:cNvSpPr>
            <a:spLocks noGrp="1" noChangeArrowheads="1"/>
          </p:cNvSpPr>
          <p:nvPr>
            <p:ph type="title"/>
          </p:nvPr>
        </p:nvSpPr>
        <p:spPr/>
        <p:txBody>
          <a:bodyPr/>
          <a:lstStyle/>
          <a:p>
            <a:r>
              <a:rPr lang="en-US" dirty="0" smtClean="0"/>
              <a:t>Python Overload ops</a:t>
            </a:r>
            <a:endParaRPr lang="en-US" dirty="0"/>
          </a:p>
        </p:txBody>
      </p:sp>
      <p:sp>
        <p:nvSpPr>
          <p:cNvPr id="41988" name="Content Placeholder 2"/>
          <p:cNvSpPr>
            <a:spLocks noGrp="1" noChangeArrowheads="1"/>
          </p:cNvSpPr>
          <p:nvPr>
            <p:ph idx="1"/>
          </p:nvPr>
        </p:nvSpPr>
        <p:spPr/>
        <p:txBody>
          <a:bodyPr/>
          <a:lstStyle/>
          <a:p>
            <a:r>
              <a:rPr lang="en-US" dirty="0" smtClean="0"/>
              <a:t>Python provides a set of operators that can be overloaded. You can</a:t>
            </a:r>
            <a:r>
              <a:rPr lang="fr-FR" dirty="0" smtClean="0"/>
              <a:t>'</a:t>
            </a:r>
            <a:r>
              <a:rPr lang="en-US" dirty="0" smtClean="0"/>
              <a:t>t overload all the operators, but you can many</a:t>
            </a:r>
          </a:p>
          <a:p>
            <a:r>
              <a:rPr lang="en-US" dirty="0" smtClean="0"/>
              <a:t>Like all the special class operations, they use the two underlines before and after They come in three general classes:</a:t>
            </a:r>
          </a:p>
          <a:p>
            <a:pPr lvl="1"/>
            <a:r>
              <a:rPr lang="en-US" dirty="0" smtClean="0"/>
              <a:t>numeric type operations (+,-,&lt;,&gt;,print etc.)</a:t>
            </a:r>
          </a:p>
          <a:p>
            <a:pPr lvl="1"/>
            <a:r>
              <a:rPr lang="en-US" dirty="0" smtClean="0"/>
              <a:t>container operations ([ ], </a:t>
            </a:r>
            <a:r>
              <a:rPr lang="en-US" dirty="0" err="1" smtClean="0"/>
              <a:t>iterate,len</a:t>
            </a:r>
            <a:r>
              <a:rPr lang="en-US" dirty="0" smtClean="0"/>
              <a:t>, etc.)</a:t>
            </a:r>
          </a:p>
          <a:p>
            <a:pPr lvl="1"/>
            <a:r>
              <a:rPr lang="en-US" dirty="0" smtClean="0"/>
              <a:t>general operations (printing, construction)</a:t>
            </a:r>
            <a:endParaRPr lang="en-US" dirty="0"/>
          </a:p>
        </p:txBody>
      </p:sp>
    </p:spTree>
    <p:extLst>
      <p:ext uri="{BB962C8B-B14F-4D97-AF65-F5344CB8AC3E}">
        <p14:creationId xmlns:p14="http://schemas.microsoft.com/office/powerpoint/2010/main" val="15766164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12.1 Python Special Method Names</a:t>
            </a:r>
            <a:endParaRPr lang="en-US" dirty="0"/>
          </a:p>
        </p:txBody>
      </p:sp>
      <p:pic>
        <p:nvPicPr>
          <p:cNvPr id="4" name="Picture 2" descr="A table identifies functions and descriptions. The table has 3 columns and 18 rows. The column headings read left to right as. Expression, Method name, and Description. The table has three sections that read top to bottom as. Math like Operators, Sequence Operators, and General Class operations. The rows read as follows. Section 1. Row 1. X plus y, underscore underscore add underscore underscore left parentheses right parentheses, and addition. Row 2. X minus y, underscore underscore sub underscore underscore left parentheses right parentheses, and subtraction. Row 3. X asterisk y, underscore underscore m u l underscore underscore left parentheses right parentheses, and multiplication. Row 4. X forward slash y, underscore underscore d I v underscore underscore left parentheses right parentheses, and division. Row 5. X equals equals y, underscore underscore e q underscore underscore left parentheses right parentheses, and equality. Row 6. X right angle bracket y, underscore underscore g t underscore underscore left parentheses right parentheses, and right angle bracket. Row 7. X right angle bracket plus y, underscore underscore g e underscore underscore left parentheses right parentheses, and right angle bracket or equal. Row 8. X left angle bracket y, underscore underscore l t underscore underscore left parentheses right parentheses, and left angle bracket. Row 9. X left angle bracket equals y, underscore underscore l e underscore left parentheses right parentheses, and left angle bracket or equal. Row 10. X exclamation mark equals y, underscore underscore n e underscore underscore left parentheses right parentheses, and not equal. Section 2. Row 11. L e n left parentheses x right parentheses, underscore underscore l e n underscore underscore left parentheses right parentheses, and length of the sequence. Row 12. X in y, underscore underscore contains underscore underscore left parentheses right parentheses, and does the sequence y contain x question mark. Row 13. X left bracket key right bracket, underscore underscore get item underscore underscore left parentheses right parentheses, and Access element key of sequence x. Row 14. X left bracket key right bracket equals y, underscore underscore set item underscore underscore left parentheses right parentheses, and set element key of sequence x to value y. Section 3. Row 15.  X equals my Class left parentheses right parentheses, underscore underscore in it underscore underscore left parentheses right parentheses, and constructor. Row 16. Print left parentheses x right parentheses comma s t r left parentheses x right parentheses, underscore underscore s t r underscore underscore left parentheses right parentheses, and convert to a readable string. Row 17. Nothing, underscore underscore r e p r underscore underscore left parentheses right parentheses, and print a representation of x. Row 18. Nothing, underscore underscore d e l underscore underscore left parentheses right parentheses, and finalizer, called when x is garbage collected. "/>
          <p:cNvPicPr>
            <a:picLocks noGrp="1" noChangeAspect="1"/>
          </p:cNvPicPr>
          <p:nvPr>
            <p:ph sz="quarter" idx="4294967295"/>
          </p:nvPr>
        </p:nvPicPr>
        <p:blipFill rotWithShape="1">
          <a:blip r:embed="rId2">
            <a:duotone>
              <a:prstClr val="black"/>
              <a:schemeClr val="accent6">
                <a:tint val="45000"/>
                <a:satMod val="400000"/>
              </a:schemeClr>
            </a:duotone>
          </a:blip>
          <a:srcRect b="4525"/>
          <a:stretch/>
        </p:blipFill>
        <p:spPr>
          <a:xfrm>
            <a:off x="1727752" y="1639468"/>
            <a:ext cx="5688495" cy="4483036"/>
          </a:xfrm>
        </p:spPr>
      </p:pic>
    </p:spTree>
    <p:extLst>
      <p:ext uri="{BB962C8B-B14F-4D97-AF65-F5344CB8AC3E}">
        <p14:creationId xmlns:p14="http://schemas.microsoft.com/office/powerpoint/2010/main" val="1953288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12.2</a:t>
            </a:r>
            <a:endParaRPr lang="en-US" dirty="0"/>
          </a:p>
        </p:txBody>
      </p:sp>
      <p:pic>
        <p:nvPicPr>
          <p:cNvPr id="5" name="Picture 2" descr="Code has 18 lines. The code reads as follows. Line 1. 1 class My class left parentheses object right parentheses colon. Line 2, indented once. 2 d e f underscore underscore in it underscore underscore left parentheses self comma p a r a m 1 equals 0 right parentheses colon. Line 3, indented twice. 3 quote quote quote constructor comma sets attribute value to. Line 4, indented twice. 4 p a r a m 1 comma default is 0 quote quote quote. Line 5, indented twice. 5 print left parentheses quote in constructor quote right parentheses. Line 6, indented twice. 6 self period value equals p a r a m 1. Line 7. 7. Line 8, indented once. 8 d e f underscore underscore s t r underscore underscore left parentheses self right parentheses colon. Line 9, indented twice. 9 quote quote quote convert v a l attribute to string period quote quote quote. Line 10, indented twice. 10 print left parentheses quote in s t r quote right parentheses. Line 11, indented twice. 11 return quote V a l is colon left brace right brace quote period format left parentheses s t r left parentheses self period value right parentheses right parentheses. Line 12. 12. Line 13, indented once. 13 d e f underscore underscore add underscore underscore left parentheses self comma p a r a m 2 right parentheses colon. Line 14, indented twice. 14 quote quote quote perform addition with p a r a m 2 comma a my class instance period. Line 15, indented twice. 15 return a new my class instance with sum as value attribute quote quote quote. Line 16, indented twice. 16 print left parentheses quote in add quote right parentheses. Line 17, indented twice. 17 result equals self period value plus p a r a m 2 period value. Line 18, indented twice. 18 return my class left parentheses result right parentheses. "/>
          <p:cNvPicPr>
            <a:picLocks noGrp="1" noChangeAspect="1"/>
          </p:cNvPicPr>
          <p:nvPr>
            <p:ph sz="quarter" idx="4294967295"/>
          </p:nvPr>
        </p:nvPicPr>
        <p:blipFill>
          <a:blip r:embed="rId2"/>
          <a:stretch>
            <a:fillRect/>
          </a:stretch>
        </p:blipFill>
        <p:spPr>
          <a:xfrm>
            <a:off x="867642" y="1836498"/>
            <a:ext cx="7408716" cy="3878501"/>
          </a:xfrm>
        </p:spPr>
      </p:pic>
    </p:spTree>
    <p:extLst>
      <p:ext uri="{BB962C8B-B14F-4D97-AF65-F5344CB8AC3E}">
        <p14:creationId xmlns:p14="http://schemas.microsoft.com/office/powerpoint/2010/main" val="1001877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r>
              <a:rPr lang="en-US" smtClean="0"/>
              <a:t>The three O</a:t>
            </a:r>
            <a:r>
              <a:rPr lang="en-US" sz="100" smtClean="0"/>
              <a:t> </a:t>
            </a:r>
            <a:r>
              <a:rPr lang="en-US" smtClean="0"/>
              <a:t>O</a:t>
            </a:r>
            <a:r>
              <a:rPr lang="en-US" sz="100" smtClean="0"/>
              <a:t> </a:t>
            </a:r>
            <a:r>
              <a:rPr lang="en-US" smtClean="0"/>
              <a:t>P factors</a:t>
            </a:r>
            <a:endParaRPr lang="en-US" dirty="0"/>
          </a:p>
        </p:txBody>
      </p:sp>
      <p:sp>
        <p:nvSpPr>
          <p:cNvPr id="27652" name="Content Placeholder 2"/>
          <p:cNvSpPr>
            <a:spLocks noGrp="1" noChangeArrowheads="1"/>
          </p:cNvSpPr>
          <p:nvPr>
            <p:ph idx="1"/>
          </p:nvPr>
        </p:nvSpPr>
        <p:spPr/>
        <p:txBody>
          <a:bodyPr/>
          <a:lstStyle/>
          <a:p>
            <a:r>
              <a:rPr lang="en-US" dirty="0" smtClean="0"/>
              <a:t>Remember, we said there were 3 factors that distinguished an Object Oriented Programming </a:t>
            </a:r>
            <a:r>
              <a:rPr lang="en-US" dirty="0" err="1" smtClean="0"/>
              <a:t>langauge</a:t>
            </a:r>
            <a:r>
              <a:rPr lang="en-US" dirty="0" smtClean="0"/>
              <a:t>:</a:t>
            </a:r>
          </a:p>
          <a:p>
            <a:r>
              <a:rPr lang="en-US" dirty="0" smtClean="0"/>
              <a:t>encapsulation</a:t>
            </a:r>
          </a:p>
          <a:p>
            <a:r>
              <a:rPr lang="en-US" dirty="0" smtClean="0"/>
              <a:t>inheritance</a:t>
            </a:r>
          </a:p>
          <a:p>
            <a:r>
              <a:rPr lang="en-US" dirty="0" smtClean="0"/>
              <a:t>polymorphism</a:t>
            </a:r>
            <a:endParaRPr lang="en-US" dirty="0"/>
          </a:p>
        </p:txBody>
      </p:sp>
    </p:spTree>
    <p:extLst>
      <p:ext uri="{BB962C8B-B14F-4D97-AF65-F5344CB8AC3E}">
        <p14:creationId xmlns:p14="http://schemas.microsoft.com/office/powerpoint/2010/main" val="2382841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How Does V1+v2 Map to </a:t>
            </a:r>
            <a:r>
              <a:rPr lang="en-US" dirty="0" smtClean="0">
                <a:latin typeface="Geneva" pitchFamily="-108" charset="0"/>
                <a:ea typeface="ＭＳ Ｐゴシック" pitchFamily="-108" charset="-128"/>
                <a:cs typeface="ＭＳ Ｐゴシック" pitchFamily="-108" charset="-128"/>
              </a:rPr>
              <a:t>__Add__</a:t>
            </a:r>
            <a:endParaRPr lang="en-US" dirty="0">
              <a:ea typeface="ＭＳ Ｐゴシック" pitchFamily="-108" charset="-128"/>
              <a:cs typeface="ＭＳ Ｐゴシック" pitchFamily="-108" charset="-128"/>
            </a:endParaRPr>
          </a:p>
        </p:txBody>
      </p:sp>
      <p:sp>
        <p:nvSpPr>
          <p:cNvPr id="44036" name="Content Placeholder 2"/>
          <p:cNvSpPr>
            <a:spLocks noGrp="1" noChangeArrowheads="1"/>
          </p:cNvSpPr>
          <p:nvPr>
            <p:ph idx="1"/>
          </p:nvPr>
        </p:nvSpPr>
        <p:spPr/>
        <p:txBody>
          <a:bodyPr/>
          <a:lstStyle/>
          <a:p>
            <a:pPr eaLnBrk="1" hangingPunct="1">
              <a:lnSpc>
                <a:spcPct val="90000"/>
              </a:lnSpc>
              <a:buFont typeface="Wingdings" pitchFamily="-108" charset="2"/>
              <a:buNone/>
            </a:pPr>
            <a:r>
              <a:rPr lang="en-US" sz="2800" dirty="0" smtClean="0">
                <a:latin typeface="Courier New" pitchFamily="-108" charset="0"/>
                <a:ea typeface="ＭＳ Ｐゴシック" pitchFamily="-108" charset="-128"/>
                <a:cs typeface="ＭＳ Ｐゴシック" pitchFamily="-108" charset="-128"/>
              </a:rPr>
              <a:t>v1 + v2</a:t>
            </a:r>
            <a:endParaRPr lang="en-US" sz="2800" dirty="0" smtClean="0">
              <a:ea typeface="ＭＳ Ｐゴシック" pitchFamily="-108" charset="-128"/>
              <a:cs typeface="ＭＳ Ｐゴシック" pitchFamily="-108" charset="-128"/>
            </a:endParaRPr>
          </a:p>
          <a:p>
            <a:pPr eaLnBrk="1" hangingPunct="1">
              <a:lnSpc>
                <a:spcPct val="90000"/>
              </a:lnSpc>
              <a:buFont typeface="Wingdings" pitchFamily="-108" charset="2"/>
              <a:buNone/>
            </a:pPr>
            <a:r>
              <a:rPr lang="en-US" sz="2800" dirty="0" smtClean="0">
                <a:ea typeface="ＭＳ Ｐゴシック" pitchFamily="-108" charset="-128"/>
                <a:cs typeface="ＭＳ Ｐゴシック" pitchFamily="-108" charset="-128"/>
              </a:rPr>
              <a:t>is turned, by Python, into</a:t>
            </a:r>
          </a:p>
          <a:p>
            <a:pPr eaLnBrk="1" hangingPunct="1">
              <a:lnSpc>
                <a:spcPct val="90000"/>
              </a:lnSpc>
              <a:buFont typeface="Wingdings" pitchFamily="-108" charset="2"/>
              <a:buNone/>
            </a:pPr>
            <a:r>
              <a:rPr lang="en-US" sz="2800" dirty="0" smtClean="0">
                <a:latin typeface="Courier New" pitchFamily="-108" charset="0"/>
                <a:ea typeface="ＭＳ Ｐゴシック" pitchFamily="-108" charset="-128"/>
                <a:cs typeface="ＭＳ Ｐゴシック" pitchFamily="-108" charset="-128"/>
              </a:rPr>
              <a:t>v1.</a:t>
            </a:r>
            <a:r>
              <a:rPr lang="en-US" sz="2800" dirty="0" smtClean="0">
                <a:latin typeface="Monaco" pitchFamily="-108" charset="0"/>
                <a:ea typeface="ＭＳ Ｐゴシック" pitchFamily="-108" charset="-128"/>
                <a:cs typeface="ＭＳ Ｐゴシック" pitchFamily="-108" charset="-128"/>
              </a:rPr>
              <a:t>__add__</a:t>
            </a:r>
            <a:r>
              <a:rPr lang="en-US" sz="2800" dirty="0" smtClean="0">
                <a:latin typeface="Courier New" pitchFamily="-108" charset="0"/>
                <a:ea typeface="ＭＳ Ｐゴシック" pitchFamily="-108" charset="-128"/>
                <a:cs typeface="ＭＳ Ｐゴシック" pitchFamily="-108" charset="-128"/>
              </a:rPr>
              <a:t>(v2)</a:t>
            </a:r>
            <a:endParaRPr lang="en-US" sz="2800" dirty="0" smtClean="0">
              <a:ea typeface="ＭＳ Ｐゴシック" pitchFamily="-108" charset="-128"/>
              <a:cs typeface="ＭＳ Ｐゴシック" pitchFamily="-108" charset="-128"/>
            </a:endParaRPr>
          </a:p>
          <a:p>
            <a:pPr eaLnBrk="1" hangingPunct="1">
              <a:lnSpc>
                <a:spcPct val="90000"/>
              </a:lnSpc>
            </a:pPr>
            <a:r>
              <a:rPr lang="en-US" sz="2800" dirty="0" smtClean="0">
                <a:ea typeface="ＭＳ Ｐゴシック" pitchFamily="-108" charset="-128"/>
                <a:cs typeface="ＭＳ Ｐゴシック" pitchFamily="-108" charset="-128"/>
              </a:rPr>
              <a:t>These are </a:t>
            </a:r>
            <a:r>
              <a:rPr lang="en-US" sz="2800" b="1" dirty="0" smtClean="0">
                <a:ea typeface="ＭＳ Ｐゴシック" pitchFamily="-108" charset="-128"/>
                <a:cs typeface="ＭＳ Ｐゴシック" pitchFamily="-108" charset="-128"/>
              </a:rPr>
              <a:t>exactly equivalent expressions</a:t>
            </a:r>
            <a:r>
              <a:rPr lang="en-US" sz="2800" dirty="0" smtClean="0">
                <a:ea typeface="ＭＳ Ｐゴシック" pitchFamily="-108" charset="-128"/>
                <a:cs typeface="ＭＳ Ｐゴシック" pitchFamily="-108" charset="-128"/>
              </a:rPr>
              <a:t>. It means that the first variable calls the </a:t>
            </a:r>
            <a:r>
              <a:rPr lang="en-US" sz="2800" dirty="0" smtClean="0">
                <a:latin typeface="Geneva" pitchFamily="-108" charset="0"/>
                <a:ea typeface="ＭＳ Ｐゴシック" pitchFamily="-108" charset="-128"/>
                <a:cs typeface="ＭＳ Ｐゴシック" pitchFamily="-108" charset="-128"/>
              </a:rPr>
              <a:t>__add__</a:t>
            </a:r>
            <a:r>
              <a:rPr lang="en-US" sz="2800" dirty="0" smtClean="0">
                <a:ea typeface="ＭＳ Ｐゴシック" pitchFamily="-108" charset="-128"/>
                <a:cs typeface="ＭＳ Ｐゴシック" pitchFamily="-108" charset="-128"/>
              </a:rPr>
              <a:t> method with the second variable passed as an argument</a:t>
            </a:r>
          </a:p>
          <a:p>
            <a:pPr eaLnBrk="1" hangingPunct="1">
              <a:lnSpc>
                <a:spcPct val="90000"/>
              </a:lnSpc>
            </a:pPr>
            <a:r>
              <a:rPr lang="en-US" sz="2800" dirty="0" smtClean="0">
                <a:ea typeface="ＭＳ Ｐゴシック" pitchFamily="-108" charset="-128"/>
                <a:cs typeface="ＭＳ Ｐゴシック" pitchFamily="-108" charset="-128"/>
              </a:rPr>
              <a:t>v1 is bound to </a:t>
            </a:r>
            <a:r>
              <a:rPr lang="en-US" sz="2800" dirty="0" smtClean="0">
                <a:solidFill>
                  <a:srgbClr val="660066"/>
                </a:solidFill>
                <a:latin typeface="Courier New"/>
                <a:ea typeface="ＭＳ Ｐゴシック" pitchFamily="-108" charset="-128"/>
                <a:cs typeface="Courier New"/>
              </a:rPr>
              <a:t>self</a:t>
            </a:r>
            <a:r>
              <a:rPr lang="en-US" sz="2800" dirty="0" smtClean="0">
                <a:ea typeface="ＭＳ Ｐゴシック" pitchFamily="-108" charset="-128"/>
                <a:cs typeface="ＭＳ Ｐゴシック" pitchFamily="-108" charset="-128"/>
              </a:rPr>
              <a:t>, v2 bound to </a:t>
            </a:r>
            <a:r>
              <a:rPr lang="en-US" sz="2800" dirty="0" smtClean="0">
                <a:solidFill>
                  <a:srgbClr val="660066"/>
                </a:solidFill>
                <a:latin typeface="Courier New"/>
                <a:ea typeface="ＭＳ Ｐゴシック" pitchFamily="-108" charset="-128"/>
                <a:cs typeface="Courier New"/>
              </a:rPr>
              <a:t>param2</a:t>
            </a:r>
            <a:endParaRPr lang="en-US" sz="2800" dirty="0">
              <a:solidFill>
                <a:srgbClr val="660066"/>
              </a:solidFill>
              <a:latin typeface="Courier New"/>
              <a:ea typeface="ＭＳ Ｐゴシック" pitchFamily="-108" charset="-128"/>
              <a:cs typeface="Courier New"/>
            </a:endParaRPr>
          </a:p>
        </p:txBody>
      </p:sp>
    </p:spTree>
    <p:extLst>
      <p:ext uri="{BB962C8B-B14F-4D97-AF65-F5344CB8AC3E}">
        <p14:creationId xmlns:p14="http://schemas.microsoft.com/office/powerpoint/2010/main" val="4118629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Calling </a:t>
            </a:r>
            <a:r>
              <a:rPr lang="en-US" dirty="0" smtClean="0">
                <a:latin typeface="Monaco"/>
                <a:cs typeface="Monaco"/>
              </a:rPr>
              <a:t>__</a:t>
            </a:r>
            <a:r>
              <a:rPr lang="en-US" dirty="0" err="1" smtClean="0">
                <a:latin typeface="Monaco"/>
                <a:cs typeface="Monaco"/>
              </a:rPr>
              <a:t>str</a:t>
            </a:r>
            <a:r>
              <a:rPr lang="en-US" dirty="0" smtClean="0">
                <a:latin typeface="Monaco"/>
                <a:cs typeface="Monaco"/>
              </a:rPr>
              <a:t>__</a:t>
            </a:r>
            <a:endParaRPr lang="en-US" dirty="0">
              <a:latin typeface="Monaco"/>
              <a:cs typeface="Monaco"/>
            </a:endParaRPr>
          </a:p>
        </p:txBody>
      </p:sp>
      <p:sp>
        <p:nvSpPr>
          <p:cNvPr id="6" name="Content Placeholder 5"/>
          <p:cNvSpPr>
            <a:spLocks noGrp="1"/>
          </p:cNvSpPr>
          <p:nvPr>
            <p:ph type="body" idx="1"/>
          </p:nvPr>
        </p:nvSpPr>
        <p:spPr>
          <a:xfrm>
            <a:off x="457200" y="1600201"/>
            <a:ext cx="8229600" cy="1232068"/>
          </a:xfrm>
        </p:spPr>
        <p:txBody>
          <a:bodyPr/>
          <a:lstStyle/>
          <a:p>
            <a:r>
              <a:rPr lang="en-US" dirty="0" smtClean="0"/>
              <a:t>When does the </a:t>
            </a:r>
            <a:r>
              <a:rPr lang="en-US" dirty="0" smtClean="0">
                <a:latin typeface="Monaco"/>
                <a:cs typeface="Monaco"/>
              </a:rPr>
              <a:t>__</a:t>
            </a:r>
            <a:r>
              <a:rPr lang="en-US" dirty="0" err="1" smtClean="0">
                <a:latin typeface="Monaco"/>
                <a:cs typeface="Monaco"/>
              </a:rPr>
              <a:t>str</a:t>
            </a:r>
            <a:r>
              <a:rPr lang="en-US" dirty="0" smtClean="0">
                <a:latin typeface="Monaco"/>
                <a:cs typeface="Monaco"/>
              </a:rPr>
              <a:t>__</a:t>
            </a:r>
            <a:r>
              <a:rPr lang="en-US" dirty="0" smtClean="0"/>
              <a:t> method get called? Whenever a string representation of the instance is required:</a:t>
            </a:r>
          </a:p>
          <a:p>
            <a:pPr lvl="1"/>
            <a:r>
              <a:rPr lang="en-US" dirty="0" smtClean="0"/>
              <a:t>directly, by saying</a:t>
            </a:r>
            <a:endParaRPr lang="en-US" dirty="0" smtClean="0">
              <a:latin typeface="Courier New"/>
              <a:cs typeface="Courier New"/>
            </a:endParaRPr>
          </a:p>
        </p:txBody>
      </p:sp>
      <p:pic>
        <p:nvPicPr>
          <p:cNvPr id="8" name="Picture 7" descr="A line of code as follows. S t r left parenthesis my underscore instance right parenthesis."/>
          <p:cNvPicPr>
            <a:picLocks noChangeAspect="1"/>
          </p:cNvPicPr>
          <p:nvPr/>
        </p:nvPicPr>
        <p:blipFill>
          <a:blip r:embed="rId2"/>
          <a:stretch>
            <a:fillRect/>
          </a:stretch>
        </p:blipFill>
        <p:spPr>
          <a:xfrm>
            <a:off x="3732451" y="2473904"/>
            <a:ext cx="2564440" cy="514158"/>
          </a:xfrm>
          <a:prstGeom prst="rect">
            <a:avLst/>
          </a:prstGeom>
        </p:spPr>
      </p:pic>
      <p:sp>
        <p:nvSpPr>
          <p:cNvPr id="4" name="Text Placeholder 3"/>
          <p:cNvSpPr>
            <a:spLocks noGrp="1"/>
          </p:cNvSpPr>
          <p:nvPr>
            <p:ph type="body" sz="quarter" idx="10"/>
          </p:nvPr>
        </p:nvSpPr>
        <p:spPr>
          <a:xfrm>
            <a:off x="457200" y="2792726"/>
            <a:ext cx="3730337" cy="502948"/>
          </a:xfrm>
        </p:spPr>
        <p:txBody>
          <a:bodyPr/>
          <a:lstStyle/>
          <a:p>
            <a:pPr lvl="1" indent="-283464"/>
            <a:r>
              <a:rPr lang="en-US" dirty="0" smtClean="0"/>
              <a:t> indirectly</a:t>
            </a:r>
            <a:r>
              <a:rPr lang="en-US" dirty="0"/>
              <a:t>, </a:t>
            </a:r>
            <a:r>
              <a:rPr lang="en-US" dirty="0" smtClean="0"/>
              <a:t>calling	</a:t>
            </a:r>
            <a:endParaRPr lang="en-US" dirty="0"/>
          </a:p>
        </p:txBody>
      </p:sp>
      <p:pic>
        <p:nvPicPr>
          <p:cNvPr id="9" name="Picture 8" descr="A line of code as follows. Print left parenthesis my underscore instance right parenthesis."/>
          <p:cNvPicPr>
            <a:picLocks noChangeAspect="1"/>
          </p:cNvPicPr>
          <p:nvPr/>
        </p:nvPicPr>
        <p:blipFill>
          <a:blip r:embed="rId3"/>
          <a:stretch>
            <a:fillRect/>
          </a:stretch>
        </p:blipFill>
        <p:spPr>
          <a:xfrm>
            <a:off x="3589284" y="2832268"/>
            <a:ext cx="3352600" cy="587684"/>
          </a:xfrm>
          <a:prstGeom prst="rect">
            <a:avLst/>
          </a:prstGeom>
        </p:spPr>
      </p:pic>
    </p:spTree>
    <p:extLst>
      <p:ext uri="{BB962C8B-B14F-4D97-AF65-F5344CB8AC3E}">
        <p14:creationId xmlns:p14="http://schemas.microsoft.com/office/powerpoint/2010/main" val="371374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p:cNvSpPr>
            <a:spLocks noGrp="1" noChangeArrowheads="1"/>
          </p:cNvSpPr>
          <p:nvPr>
            <p:ph type="title"/>
          </p:nvPr>
        </p:nvSpPr>
        <p:spPr/>
        <p:txBody>
          <a:bodyPr/>
          <a:lstStyle/>
          <a:p>
            <a:r>
              <a:rPr lang="en-US" dirty="0" smtClean="0"/>
              <a:t>Simple Rational Number Class</a:t>
            </a:r>
            <a:endParaRPr lang="en-US" dirty="0"/>
          </a:p>
        </p:txBody>
      </p:sp>
      <p:sp>
        <p:nvSpPr>
          <p:cNvPr id="46084" name="Content Placeholder"/>
          <p:cNvSpPr>
            <a:spLocks noGrp="1" noChangeArrowheads="1"/>
          </p:cNvSpPr>
          <p:nvPr>
            <p:ph idx="1"/>
          </p:nvPr>
        </p:nvSpPr>
        <p:spPr/>
        <p:txBody>
          <a:bodyPr/>
          <a:lstStyle/>
          <a:p>
            <a:r>
              <a:rPr lang="en-US" dirty="0" smtClean="0"/>
              <a:t>a Rational is represented by two integers, the numerator and the denominator</a:t>
            </a:r>
          </a:p>
          <a:p>
            <a:r>
              <a:rPr lang="en-US" dirty="0" smtClean="0"/>
              <a:t>we can apply many of the numeric operators to Rational</a:t>
            </a:r>
          </a:p>
        </p:txBody>
      </p:sp>
    </p:spTree>
    <p:extLst>
      <p:ext uri="{BB962C8B-B14F-4D97-AF65-F5344CB8AC3E}">
        <p14:creationId xmlns:p14="http://schemas.microsoft.com/office/powerpoint/2010/main" val="3514266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12.3</a:t>
            </a:r>
            <a:endParaRPr lang="en-US" dirty="0"/>
          </a:p>
        </p:txBody>
      </p:sp>
      <p:pic>
        <p:nvPicPr>
          <p:cNvPr id="4" name="Picture 2" descr="Code has 17 lines that read as follows. Line 1. 1 class rational left parentheses object right parentheses colon. Line 2, indented once. 2 double quote double quote double quote rational with numerator and denominator period denominator. Line 3, indented once. 3 parameter defaults to 1 double quote double quote double quote. Line 4, indented once. 4 d e f underscore underscore in it underscore underscore left parentheses self comma n u m e r comma d e n o m equals 1 right parentheses colon. Line 5, indented twice. 5 print left parentheses quote in constructor quote right parentheses. Line 6, indented twice. 6 self period n u m e r equals n u m e r. Line 7, indented twice. 7 self period d e n o m equals d e n o m. Line 8. 8. Line 9, indented once. 9 d e f underscore underscore s t r underscore underscore left parentheses self right parentheses colon. Line 10, indented twice. 10 double quote double quote double quote string representation for printing double quote double quote double quote. Line 11, indented twice. 11 print left parentheses quote in s t r quote right parentheses. Line 12, indented twice. 12 return s t r left parentheses self period n u m e r right parentheses plus quote forward slash quote plus s t r left parentheses self period d e n o m right parentheses. Line 13. 13. Line 14, indented once. 14 d e f underscore underscore r e p r underscore underscore left parentheses self right parentheses colon. Line 15, indented twice. 15 double quote double quote double quote Used in interpreter period call underscore underscore s t r underscore underscore for now double quote double quote double quote. Line 16, indented twice. 16 print left parentheses quote in r e p r quote right parentheses. Line 17, indented twice. 17 return self period underscore underscore s t r underscore underscore left parentheses right parentheses. "/>
          <p:cNvPicPr>
            <a:picLocks noChangeAspect="1"/>
          </p:cNvPicPr>
          <p:nvPr/>
        </p:nvPicPr>
        <p:blipFill>
          <a:blip r:embed="rId3"/>
          <a:stretch>
            <a:fillRect/>
          </a:stretch>
        </p:blipFill>
        <p:spPr>
          <a:xfrm>
            <a:off x="1044575" y="1844675"/>
            <a:ext cx="7054850" cy="4219575"/>
          </a:xfrm>
          <a:prstGeom prst="rect">
            <a:avLst/>
          </a:prstGeom>
          <a:noFill/>
          <a:ln>
            <a:noFill/>
          </a:ln>
        </p:spPr>
      </p:pic>
    </p:spTree>
    <p:extLst>
      <p:ext uri="{BB962C8B-B14F-4D97-AF65-F5344CB8AC3E}">
        <p14:creationId xmlns:p14="http://schemas.microsoft.com/office/powerpoint/2010/main" val="37292143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1"/>
          <p:cNvSpPr>
            <a:spLocks noGrp="1" noChangeArrowheads="1"/>
          </p:cNvSpPr>
          <p:nvPr>
            <p:ph type="title"/>
          </p:nvPr>
        </p:nvSpPr>
        <p:spPr/>
        <p:txBody>
          <a:bodyPr/>
          <a:lstStyle/>
          <a:p>
            <a:pPr eaLnBrk="1" hangingPunct="1"/>
            <a:r>
              <a:rPr lang="en-US">
                <a:latin typeface="Geneva" pitchFamily="-108" charset="0"/>
                <a:ea typeface="ＭＳ Ｐゴシック" pitchFamily="-108" charset="-128"/>
                <a:cs typeface="ＭＳ Ｐゴシック" pitchFamily="-108" charset="-128"/>
              </a:rPr>
              <a:t>__str__</a:t>
            </a:r>
            <a:r>
              <a:rPr lang="en-US">
                <a:ea typeface="ＭＳ Ｐゴシック" pitchFamily="-108" charset="-128"/>
                <a:cs typeface="ＭＳ Ｐゴシック" pitchFamily="-108" charset="-128"/>
              </a:rPr>
              <a:t> vs </a:t>
            </a:r>
            <a:r>
              <a:rPr lang="en-US">
                <a:latin typeface="Geneva" pitchFamily="-108" charset="0"/>
                <a:ea typeface="ＭＳ Ｐゴシック" pitchFamily="-108" charset="-128"/>
                <a:cs typeface="ＭＳ Ｐゴシック" pitchFamily="-108" charset="-128"/>
              </a:rPr>
              <a:t>__repr__</a:t>
            </a:r>
            <a:endParaRPr lang="en-US">
              <a:ea typeface="ＭＳ Ｐゴシック" pitchFamily="-108" charset="-128"/>
              <a:cs typeface="ＭＳ Ｐゴシック" pitchFamily="-108" charset="-128"/>
            </a:endParaRPr>
          </a:p>
        </p:txBody>
      </p:sp>
      <p:sp>
        <p:nvSpPr>
          <p:cNvPr id="48132" name="Content Placeholder 2"/>
          <p:cNvSpPr>
            <a:spLocks noGrp="1" noChangeArrowheads="1"/>
          </p:cNvSpPr>
          <p:nvPr>
            <p:ph idx="1"/>
          </p:nvPr>
        </p:nvSpPr>
        <p:spPr/>
        <p:txBody>
          <a:bodyPr/>
          <a:lstStyle/>
          <a:p>
            <a:pPr eaLnBrk="1" hangingPunct="1">
              <a:lnSpc>
                <a:spcPct val="90000"/>
              </a:lnSpc>
            </a:pPr>
            <a:r>
              <a:rPr lang="en-US" dirty="0">
                <a:latin typeface="Geneva" pitchFamily="-108" charset="0"/>
                <a:ea typeface="ＭＳ Ｐゴシック" pitchFamily="-108" charset="-128"/>
                <a:cs typeface="ＭＳ Ｐゴシック" pitchFamily="-108" charset="-128"/>
              </a:rPr>
              <a:t>__</a:t>
            </a:r>
            <a:r>
              <a:rPr lang="en-US" dirty="0" err="1">
                <a:latin typeface="Geneva" pitchFamily="-108" charset="0"/>
                <a:ea typeface="ＭＳ Ｐゴシック" pitchFamily="-108" charset="-128"/>
                <a:cs typeface="ＭＳ Ｐゴシック" pitchFamily="-108" charset="-128"/>
              </a:rPr>
              <a:t>repr</a:t>
            </a:r>
            <a:r>
              <a:rPr lang="en-US" dirty="0">
                <a:latin typeface="Geneva" pitchFamily="-108" charset="0"/>
                <a:ea typeface="ＭＳ Ｐゴシック" pitchFamily="-108" charset="-128"/>
                <a:cs typeface="ＭＳ Ｐゴシック" pitchFamily="-108" charset="-128"/>
              </a:rPr>
              <a:t>__</a:t>
            </a:r>
            <a:r>
              <a:rPr lang="en-US" dirty="0">
                <a:ea typeface="ＭＳ Ｐゴシック" pitchFamily="-108" charset="-128"/>
                <a:cs typeface="ＭＳ Ｐゴシック" pitchFamily="-108" charset="-128"/>
              </a:rPr>
              <a:t> </a:t>
            </a:r>
            <a:r>
              <a:rPr lang="en-US" dirty="0" smtClean="0">
                <a:ea typeface="ＭＳ Ｐゴシック" pitchFamily="-108" charset="-128"/>
                <a:cs typeface="ＭＳ Ｐゴシック" pitchFamily="-108" charset="-128"/>
              </a:rPr>
              <a:t>is </a:t>
            </a:r>
            <a:r>
              <a:rPr lang="en-US" dirty="0">
                <a:ea typeface="ＭＳ Ｐゴシック" pitchFamily="-108" charset="-128"/>
                <a:cs typeface="ＭＳ Ｐゴシック" pitchFamily="-108" charset="-128"/>
              </a:rPr>
              <a:t>what the interpreter will </a:t>
            </a:r>
            <a:r>
              <a:rPr lang="en-US" dirty="0" smtClean="0">
                <a:ea typeface="ＭＳ Ｐゴシック" pitchFamily="-108" charset="-128"/>
                <a:cs typeface="ＭＳ Ｐゴシック" pitchFamily="-108" charset="-128"/>
              </a:rPr>
              <a:t>call when </a:t>
            </a:r>
            <a:r>
              <a:rPr lang="en-US" dirty="0">
                <a:ea typeface="ＭＳ Ｐゴシック" pitchFamily="-108" charset="-128"/>
                <a:cs typeface="ＭＳ Ｐゴシック" pitchFamily="-108" charset="-128"/>
              </a:rPr>
              <a:t>you type an </a:t>
            </a:r>
            <a:r>
              <a:rPr lang="en-US" dirty="0" smtClean="0">
                <a:ea typeface="ＭＳ Ｐゴシック" pitchFamily="-108" charset="-128"/>
                <a:cs typeface="ＭＳ Ｐゴシック" pitchFamily="-108" charset="-128"/>
              </a:rPr>
              <a:t>instance</a:t>
            </a:r>
          </a:p>
          <a:p>
            <a:pPr lvl="1">
              <a:lnSpc>
                <a:spcPct val="90000"/>
              </a:lnSpc>
            </a:pPr>
            <a:r>
              <a:rPr lang="en-US" dirty="0" smtClean="0">
                <a:ea typeface="ＭＳ Ｐゴシック" pitchFamily="-108" charset="-128"/>
                <a:cs typeface="ＭＳ Ｐゴシック" pitchFamily="-108" charset="-128"/>
              </a:rPr>
              <a:t>potentially, the representation of the instance, something you can recreate an instance from.</a:t>
            </a:r>
            <a:endParaRPr lang="en-US" dirty="0">
              <a:ea typeface="ＭＳ Ｐゴシック" pitchFamily="-108" charset="-128"/>
              <a:cs typeface="ＭＳ Ｐゴシック" pitchFamily="-108" charset="-128"/>
            </a:endParaRPr>
          </a:p>
          <a:p>
            <a:pPr eaLnBrk="1" hangingPunct="1">
              <a:lnSpc>
                <a:spcPct val="90000"/>
              </a:lnSpc>
            </a:pPr>
            <a:r>
              <a:rPr lang="en-US" dirty="0">
                <a:latin typeface="Geneva" pitchFamily="-108" charset="0"/>
                <a:ea typeface="ＭＳ Ｐゴシック" pitchFamily="-108" charset="-128"/>
                <a:cs typeface="ＭＳ Ｐゴシック" pitchFamily="-108" charset="-128"/>
              </a:rPr>
              <a:t>__</a:t>
            </a:r>
            <a:r>
              <a:rPr lang="en-US" dirty="0" err="1">
                <a:latin typeface="Geneva" pitchFamily="-108" charset="0"/>
                <a:ea typeface="ＭＳ Ｐゴシック" pitchFamily="-108" charset="-128"/>
                <a:cs typeface="ＭＳ Ｐゴシック" pitchFamily="-108" charset="-128"/>
              </a:rPr>
              <a:t>str</a:t>
            </a:r>
            <a:r>
              <a:rPr lang="en-US" dirty="0">
                <a:latin typeface="Geneva" pitchFamily="-108" charset="0"/>
                <a:ea typeface="ＭＳ Ｐゴシック" pitchFamily="-108" charset="-128"/>
                <a:cs typeface="ＭＳ Ｐゴシック" pitchFamily="-108" charset="-128"/>
              </a:rPr>
              <a:t>__</a:t>
            </a:r>
            <a:r>
              <a:rPr lang="en-US" dirty="0">
                <a:ea typeface="ＭＳ Ｐゴシック" pitchFamily="-108" charset="-128"/>
                <a:cs typeface="ＭＳ Ｐゴシック" pitchFamily="-108" charset="-128"/>
              </a:rPr>
              <a:t> is </a:t>
            </a:r>
            <a:r>
              <a:rPr lang="en-US" dirty="0" smtClean="0">
                <a:ea typeface="ＭＳ Ｐゴシック" pitchFamily="-108" charset="-128"/>
                <a:cs typeface="ＭＳ Ｐゴシック" pitchFamily="-108" charset="-128"/>
              </a:rPr>
              <a:t>a conversion of the instance to a string. </a:t>
            </a:r>
          </a:p>
          <a:p>
            <a:pPr lvl="1">
              <a:lnSpc>
                <a:spcPct val="90000"/>
              </a:lnSpc>
            </a:pPr>
            <a:r>
              <a:rPr lang="en-US" dirty="0" smtClean="0">
                <a:ea typeface="ＭＳ Ｐゴシック" pitchFamily="-108" charset="-128"/>
                <a:cs typeface="ＭＳ Ｐゴシック" pitchFamily="-108" charset="-128"/>
              </a:rPr>
              <a:t>Often we </a:t>
            </a:r>
            <a:r>
              <a:rPr lang="en-US" dirty="0">
                <a:ea typeface="ＭＳ Ｐゴシック" pitchFamily="-108" charset="-128"/>
                <a:cs typeface="ＭＳ Ｐゴシック" pitchFamily="-108" charset="-128"/>
              </a:rPr>
              <a:t>define </a:t>
            </a:r>
            <a:r>
              <a:rPr lang="en-US" dirty="0" smtClean="0">
                <a:latin typeface="Monaco"/>
                <a:ea typeface="ＭＳ Ｐゴシック" pitchFamily="-108" charset="-128"/>
                <a:cs typeface="Monaco"/>
              </a:rPr>
              <a:t>__</a:t>
            </a:r>
            <a:r>
              <a:rPr lang="en-US" dirty="0" err="1" smtClean="0">
                <a:latin typeface="Monaco"/>
                <a:ea typeface="ＭＳ Ｐゴシック" pitchFamily="-108" charset="-128"/>
                <a:cs typeface="Monaco"/>
              </a:rPr>
              <a:t>str</a:t>
            </a:r>
            <a:r>
              <a:rPr lang="en-US" dirty="0" smtClean="0">
                <a:latin typeface="Monaco"/>
                <a:ea typeface="ＭＳ Ｐゴシック" pitchFamily="-108" charset="-128"/>
                <a:cs typeface="Monaco"/>
              </a:rPr>
              <a:t>__</a:t>
            </a:r>
            <a:r>
              <a:rPr lang="en-US" dirty="0" smtClean="0">
                <a:ea typeface="ＭＳ Ｐゴシック" pitchFamily="-108" charset="-128"/>
                <a:cs typeface="ＭＳ Ｐゴシック" pitchFamily="-108" charset="-128"/>
              </a:rPr>
              <a:t>, have </a:t>
            </a:r>
            <a:r>
              <a:rPr lang="en-US" dirty="0" smtClean="0">
                <a:latin typeface="Monaco"/>
                <a:ea typeface="ＭＳ Ｐゴシック" pitchFamily="-108" charset="-128"/>
                <a:cs typeface="Monaco"/>
              </a:rPr>
              <a:t>__</a:t>
            </a:r>
            <a:r>
              <a:rPr lang="en-US" dirty="0" err="1" smtClean="0">
                <a:latin typeface="Monaco"/>
                <a:ea typeface="ＭＳ Ｐゴシック" pitchFamily="-108" charset="-128"/>
                <a:cs typeface="Monaco"/>
              </a:rPr>
              <a:t>repr</a:t>
            </a:r>
            <a:r>
              <a:rPr lang="en-US" dirty="0" smtClean="0">
                <a:latin typeface="Monaco"/>
                <a:ea typeface="ＭＳ Ｐゴシック" pitchFamily="-108" charset="-128"/>
                <a:cs typeface="Monaco"/>
              </a:rPr>
              <a:t>__</a:t>
            </a:r>
            <a:r>
              <a:rPr lang="en-US" dirty="0" smtClean="0">
                <a:ea typeface="ＭＳ Ｐゴシック" pitchFamily="-108" charset="-128"/>
                <a:cs typeface="ＭＳ Ｐゴシック" pitchFamily="-108" charset="-128"/>
              </a:rPr>
              <a:t> call </a:t>
            </a:r>
            <a:r>
              <a:rPr lang="en-US" dirty="0" smtClean="0">
                <a:latin typeface="Monaco"/>
                <a:ea typeface="ＭＳ Ｐゴシック" pitchFamily="-108" charset="-128"/>
                <a:cs typeface="Monaco"/>
              </a:rPr>
              <a:t>__</a:t>
            </a:r>
            <a:r>
              <a:rPr lang="en-US" dirty="0" err="1" smtClean="0">
                <a:latin typeface="Monaco"/>
                <a:ea typeface="ＭＳ Ｐゴシック" pitchFamily="-108" charset="-128"/>
                <a:cs typeface="Monaco"/>
              </a:rPr>
              <a:t>str</a:t>
            </a:r>
            <a:r>
              <a:rPr lang="en-US" dirty="0" smtClean="0">
                <a:latin typeface="Monaco"/>
                <a:ea typeface="ＭＳ Ｐゴシック" pitchFamily="-108" charset="-128"/>
                <a:cs typeface="Monaco"/>
              </a:rPr>
              <a:t>__</a:t>
            </a:r>
            <a:endParaRPr lang="en-US" dirty="0">
              <a:ea typeface="ＭＳ Ｐゴシック" pitchFamily="-108" charset="-128"/>
              <a:cs typeface="ＭＳ Ｐゴシック" pitchFamily="-108" charset="-128"/>
            </a:endParaRPr>
          </a:p>
          <a:p>
            <a:pPr lvl="1">
              <a:lnSpc>
                <a:spcPct val="90000"/>
              </a:lnSpc>
            </a:pPr>
            <a:r>
              <a:rPr lang="en-US" dirty="0" smtClean="0">
                <a:ea typeface="ＭＳ Ｐゴシック" pitchFamily="-108" charset="-128"/>
                <a:cs typeface="ＭＳ Ｐゴシック" pitchFamily="-108" charset="-128"/>
              </a:rPr>
              <a:t>note the call: </a:t>
            </a:r>
            <a:r>
              <a:rPr lang="en-US" dirty="0" smtClean="0">
                <a:latin typeface="Monaco"/>
                <a:ea typeface="ＭＳ Ｐゴシック" pitchFamily="-108" charset="-128"/>
                <a:cs typeface="Monaco"/>
              </a:rPr>
              <a:t>self.__</a:t>
            </a:r>
            <a:r>
              <a:rPr lang="en-US" dirty="0" err="1" smtClean="0">
                <a:latin typeface="Monaco"/>
                <a:ea typeface="ＭＳ Ｐゴシック" pitchFamily="-108" charset="-128"/>
                <a:cs typeface="Monaco"/>
              </a:rPr>
              <a:t>str</a:t>
            </a:r>
            <a:r>
              <a:rPr lang="en-US" dirty="0" smtClean="0">
                <a:latin typeface="Monaco"/>
                <a:ea typeface="ＭＳ Ｐゴシック" pitchFamily="-108" charset="-128"/>
                <a:cs typeface="Monaco"/>
              </a:rPr>
              <a:t>__()</a:t>
            </a:r>
            <a:endParaRPr lang="en-US" dirty="0">
              <a:latin typeface="Monaco"/>
              <a:ea typeface="ＭＳ Ｐゴシック" pitchFamily="-108" charset="-128"/>
              <a:cs typeface="Monaco"/>
            </a:endParaRPr>
          </a:p>
        </p:txBody>
      </p:sp>
    </p:spTree>
    <p:extLst>
      <p:ext uri="{BB962C8B-B14F-4D97-AF65-F5344CB8AC3E}">
        <p14:creationId xmlns:p14="http://schemas.microsoft.com/office/powerpoint/2010/main" val="901121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Monaco"/>
                <a:cs typeface="Monaco"/>
              </a:rPr>
              <a:t>__init__</a:t>
            </a:r>
            <a:r>
              <a:rPr lang="en-US" dirty="0" smtClean="0"/>
              <a:t> method</a:t>
            </a:r>
            <a:endParaRPr lang="en-US" dirty="0"/>
          </a:p>
        </p:txBody>
      </p:sp>
      <p:sp>
        <p:nvSpPr>
          <p:cNvPr id="3" name="Content Placeholder 2"/>
          <p:cNvSpPr>
            <a:spLocks noGrp="1"/>
          </p:cNvSpPr>
          <p:nvPr>
            <p:ph idx="1"/>
          </p:nvPr>
        </p:nvSpPr>
        <p:spPr/>
        <p:txBody>
          <a:bodyPr/>
          <a:lstStyle/>
          <a:p>
            <a:r>
              <a:rPr lang="en-US" dirty="0" smtClean="0"/>
              <a:t>each instance gets an attribute </a:t>
            </a:r>
            <a:r>
              <a:rPr lang="en-US" dirty="0" err="1" smtClean="0">
                <a:latin typeface="Courier New"/>
                <a:cs typeface="Courier New"/>
              </a:rPr>
              <a:t>numer</a:t>
            </a:r>
            <a:r>
              <a:rPr lang="en-US" dirty="0" smtClean="0">
                <a:latin typeface="Monaco"/>
                <a:cs typeface="Monaco"/>
              </a:rPr>
              <a:t> </a:t>
            </a:r>
            <a:r>
              <a:rPr lang="en-US" dirty="0" smtClean="0"/>
              <a:t>and </a:t>
            </a:r>
            <a:r>
              <a:rPr lang="en-US" dirty="0" err="1" smtClean="0">
                <a:latin typeface="Courier New"/>
                <a:cs typeface="Courier New"/>
              </a:rPr>
              <a:t>denom</a:t>
            </a:r>
            <a:r>
              <a:rPr lang="en-US" dirty="0" smtClean="0">
                <a:latin typeface="Monaco"/>
                <a:cs typeface="Monaco"/>
              </a:rPr>
              <a:t> </a:t>
            </a:r>
            <a:r>
              <a:rPr lang="en-US" dirty="0" smtClean="0"/>
              <a:t>to represent the numerator and denominator of that instance</a:t>
            </a:r>
            <a:r>
              <a:rPr lang="fr-FR" dirty="0" smtClean="0"/>
              <a:t>'</a:t>
            </a:r>
            <a:r>
              <a:rPr lang="en-US" dirty="0" smtClean="0"/>
              <a:t>s values</a:t>
            </a:r>
            <a:endParaRPr lang="en-US" dirty="0"/>
          </a:p>
        </p:txBody>
      </p:sp>
    </p:spTree>
    <p:extLst>
      <p:ext uri="{BB962C8B-B14F-4D97-AF65-F5344CB8AC3E}">
        <p14:creationId xmlns:p14="http://schemas.microsoft.com/office/powerpoint/2010/main" val="2948535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Addition</a:t>
            </a:r>
            <a:endParaRPr lang="en-US" dirty="0"/>
          </a:p>
        </p:txBody>
      </p:sp>
      <p:sp>
        <p:nvSpPr>
          <p:cNvPr id="3" name="Content Placeholder 2"/>
          <p:cNvSpPr>
            <a:spLocks noGrp="1"/>
          </p:cNvSpPr>
          <p:nvPr>
            <p:ph idx="1"/>
          </p:nvPr>
        </p:nvSpPr>
        <p:spPr/>
        <p:txBody>
          <a:bodyPr/>
          <a:lstStyle/>
          <a:p>
            <a:pPr>
              <a:buNone/>
            </a:pPr>
            <a:r>
              <a:rPr lang="en-US" dirty="0" smtClean="0"/>
              <a:t>Remember how we add fractions:</a:t>
            </a:r>
          </a:p>
          <a:p>
            <a:r>
              <a:rPr lang="en-US" dirty="0" smtClean="0"/>
              <a:t>if the denominator is the same, add the numerators</a:t>
            </a:r>
          </a:p>
          <a:p>
            <a:r>
              <a:rPr lang="en-US" dirty="0" smtClean="0"/>
              <a:t>if not, find a new common denominator that each denominator divides without remainder.</a:t>
            </a:r>
          </a:p>
          <a:p>
            <a:r>
              <a:rPr lang="en-US" dirty="0" smtClean="0"/>
              <a:t>modify the numerators and add</a:t>
            </a:r>
            <a:endParaRPr lang="en-US" dirty="0"/>
          </a:p>
        </p:txBody>
      </p:sp>
    </p:spTree>
    <p:extLst>
      <p:ext uri="{BB962C8B-B14F-4D97-AF65-F5344CB8AC3E}">
        <p14:creationId xmlns:p14="http://schemas.microsoft.com/office/powerpoint/2010/main" val="1864162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t>
            </a:r>
            <a:r>
              <a:rPr lang="en-US" sz="100" dirty="0" smtClean="0"/>
              <a:t> </a:t>
            </a:r>
            <a:r>
              <a:rPr lang="en-US" dirty="0" smtClean="0"/>
              <a:t>c</a:t>
            </a:r>
            <a:r>
              <a:rPr lang="en-US" sz="100" dirty="0" smtClean="0"/>
              <a:t> </a:t>
            </a:r>
            <a:r>
              <a:rPr lang="en-US" dirty="0" smtClean="0"/>
              <a:t>m and G</a:t>
            </a:r>
            <a:r>
              <a:rPr lang="en-US" sz="100" dirty="0" smtClean="0"/>
              <a:t> </a:t>
            </a:r>
            <a:r>
              <a:rPr lang="en-US" dirty="0" smtClean="0"/>
              <a:t>c</a:t>
            </a:r>
            <a:r>
              <a:rPr lang="en-US" sz="100" dirty="0" smtClean="0"/>
              <a:t> </a:t>
            </a:r>
            <a:r>
              <a:rPr lang="en-US" dirty="0" smtClean="0"/>
              <a:t>d</a:t>
            </a:r>
            <a:endParaRPr lang="en-US" dirty="0"/>
          </a:p>
        </p:txBody>
      </p:sp>
      <p:sp>
        <p:nvSpPr>
          <p:cNvPr id="3" name="Content Placeholder 2"/>
          <p:cNvSpPr>
            <a:spLocks noGrp="1"/>
          </p:cNvSpPr>
          <p:nvPr>
            <p:ph idx="1"/>
          </p:nvPr>
        </p:nvSpPr>
        <p:spPr/>
        <p:txBody>
          <a:bodyPr/>
          <a:lstStyle/>
          <a:p>
            <a:r>
              <a:rPr lang="en-US" dirty="0" smtClean="0"/>
              <a:t>the least common multiple </a:t>
            </a:r>
            <a:r>
              <a:rPr lang="en-US" dirty="0"/>
              <a:t>(L</a:t>
            </a:r>
            <a:r>
              <a:rPr lang="en-US" sz="100" dirty="0"/>
              <a:t> </a:t>
            </a:r>
            <a:r>
              <a:rPr lang="en-US" dirty="0"/>
              <a:t>c</a:t>
            </a:r>
            <a:r>
              <a:rPr lang="en-US" sz="100" dirty="0"/>
              <a:t> </a:t>
            </a:r>
            <a:r>
              <a:rPr lang="en-US" dirty="0"/>
              <a:t>m ) </a:t>
            </a:r>
            <a:r>
              <a:rPr lang="en-US" dirty="0" smtClean="0"/>
              <a:t>finds the smallest number that each denominator divides without remainder</a:t>
            </a:r>
          </a:p>
          <a:p>
            <a:r>
              <a:rPr lang="en-US" dirty="0" smtClean="0"/>
              <a:t>the greatest common divisor </a:t>
            </a:r>
            <a:r>
              <a:rPr lang="en-US" dirty="0"/>
              <a:t>(G</a:t>
            </a:r>
            <a:r>
              <a:rPr lang="en-US" sz="100" dirty="0"/>
              <a:t> </a:t>
            </a:r>
            <a:r>
              <a:rPr lang="en-US" dirty="0"/>
              <a:t>c</a:t>
            </a:r>
            <a:r>
              <a:rPr lang="en-US" sz="100" dirty="0"/>
              <a:t> </a:t>
            </a:r>
            <a:r>
              <a:rPr lang="en-US" dirty="0"/>
              <a:t>d) </a:t>
            </a:r>
            <a:r>
              <a:rPr lang="en-US" dirty="0" smtClean="0"/>
              <a:t>finds the largest number two numbers can divide into without remainder</a:t>
            </a:r>
            <a:endParaRPr lang="en-US" dirty="0"/>
          </a:p>
        </p:txBody>
      </p:sp>
    </p:spTree>
    <p:extLst>
      <p:ext uri="{BB962C8B-B14F-4D97-AF65-F5344CB8AC3E}">
        <p14:creationId xmlns:p14="http://schemas.microsoft.com/office/powerpoint/2010/main" val="3644477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sz="100" dirty="0"/>
              <a:t> </a:t>
            </a:r>
            <a:r>
              <a:rPr lang="en-US" dirty="0" smtClean="0"/>
              <a:t>C</a:t>
            </a:r>
            <a:r>
              <a:rPr lang="en-US" sz="100" dirty="0" smtClean="0"/>
              <a:t> </a:t>
            </a:r>
            <a:r>
              <a:rPr lang="en-US" sz="100" dirty="0" err="1" smtClean="0"/>
              <a:t>m</a:t>
            </a:r>
            <a:r>
              <a:rPr lang="en-US" dirty="0" err="1" smtClean="0"/>
              <a:t>M</a:t>
            </a:r>
            <a:r>
              <a:rPr lang="en-US" dirty="0" smtClean="0"/>
              <a:t> in terms </a:t>
            </a:r>
            <a:r>
              <a:rPr lang="en-US" dirty="0"/>
              <a:t>of G</a:t>
            </a:r>
            <a:r>
              <a:rPr lang="en-US" sz="100" dirty="0"/>
              <a:t> </a:t>
            </a:r>
            <a:r>
              <a:rPr lang="en-US" dirty="0" smtClean="0"/>
              <a:t>C</a:t>
            </a:r>
            <a:r>
              <a:rPr lang="en-US" sz="100" dirty="0" smtClean="0"/>
              <a:t> </a:t>
            </a:r>
            <a:r>
              <a:rPr lang="en-US" dirty="0" smtClean="0"/>
              <a:t>D</a:t>
            </a:r>
            <a:endParaRPr lang="en-US" dirty="0"/>
          </a:p>
        </p:txBody>
      </p:sp>
      <p:graphicFrame>
        <p:nvGraphicFramePr>
          <p:cNvPr id="5" name="Object 2" descr="L C M left parenthesis a comma b right parenthesis equals a times b over G C D left parenthesis a comma b right parenthesis."/>
          <p:cNvGraphicFramePr>
            <a:graphicFrameLocks noGrp="1" noChangeAspect="1"/>
          </p:cNvGraphicFramePr>
          <p:nvPr>
            <p:ph idx="1"/>
            <p:extLst>
              <p:ext uri="{D42A27DB-BD31-4B8C-83A1-F6EECF244321}">
                <p14:modId xmlns:p14="http://schemas.microsoft.com/office/powerpoint/2010/main" val="892284628"/>
              </p:ext>
            </p:extLst>
          </p:nvPr>
        </p:nvGraphicFramePr>
        <p:xfrm>
          <a:off x="1252681" y="2126061"/>
          <a:ext cx="3083545" cy="793784"/>
        </p:xfrm>
        <a:graphic>
          <a:graphicData uri="http://schemas.openxmlformats.org/presentationml/2006/ole">
            <mc:AlternateContent xmlns:mc="http://schemas.openxmlformats.org/markup-compatibility/2006">
              <mc:Choice xmlns:v="urn:schemas-microsoft-com:vml" Requires="v">
                <p:oleObj spid="_x0000_s2092" name="Equation" r:id="rId3" imgW="2565360" imgH="660240" progId="Equation.3">
                  <p:embed/>
                </p:oleObj>
              </mc:Choice>
              <mc:Fallback>
                <p:oleObj name="Equation" r:id="rId3" imgW="2565360" imgH="660240" progId="Equation.3">
                  <p:embed/>
                  <p:pic>
                    <p:nvPicPr>
                      <p:cNvPr id="5" name="Content Placeholder 4"/>
                      <p:cNvPicPr>
                        <a:picLocks noChangeAspect="1" noChangeArrowheads="1"/>
                      </p:cNvPicPr>
                      <p:nvPr/>
                    </p:nvPicPr>
                    <p:blipFill>
                      <a:blip r:embed="rId4"/>
                      <a:srcRect/>
                      <a:stretch>
                        <a:fillRect/>
                      </a:stretch>
                    </p:blipFill>
                    <p:spPr bwMode="auto">
                      <a:xfrm>
                        <a:off x="1252681" y="2126061"/>
                        <a:ext cx="3083545" cy="793784"/>
                      </a:xfrm>
                      <a:prstGeom prst="rect">
                        <a:avLst/>
                      </a:prstGeom>
                      <a:noFill/>
                    </p:spPr>
                  </p:pic>
                </p:oleObj>
              </mc:Fallback>
            </mc:AlternateContent>
          </a:graphicData>
        </a:graphic>
      </p:graphicFrame>
      <p:sp>
        <p:nvSpPr>
          <p:cNvPr id="11" name="Content Placeholder 3"/>
          <p:cNvSpPr txBox="1"/>
          <p:nvPr/>
        </p:nvSpPr>
        <p:spPr>
          <a:xfrm>
            <a:off x="900545" y="3474919"/>
            <a:ext cx="5591394" cy="584776"/>
          </a:xfrm>
          <a:prstGeom prst="rect">
            <a:avLst/>
          </a:prstGeom>
          <a:noFill/>
        </p:spPr>
        <p:txBody>
          <a:bodyPr wrap="none" rtlCol="0">
            <a:spAutoFit/>
          </a:bodyPr>
          <a:lstStyle/>
          <a:p>
            <a:r>
              <a:rPr lang="en-US" sz="3200" dirty="0" smtClean="0">
                <a:solidFill>
                  <a:srgbClr val="000000"/>
                </a:solidFill>
              </a:rPr>
              <a:t>OK, how to find the </a:t>
            </a:r>
            <a:r>
              <a:rPr lang="en-US" sz="3200" dirty="0" err="1" smtClean="0">
                <a:solidFill>
                  <a:srgbClr val="000000"/>
                </a:solidFill>
              </a:rPr>
              <a:t>gcd</a:t>
            </a:r>
            <a:r>
              <a:rPr lang="en-US" sz="3200" dirty="0" smtClean="0">
                <a:solidFill>
                  <a:srgbClr val="000000"/>
                </a:solidFill>
              </a:rPr>
              <a:t> then?</a:t>
            </a:r>
            <a:endParaRPr lang="en-US" sz="3200" dirty="0">
              <a:solidFill>
                <a:srgbClr val="000000"/>
              </a:solidFill>
            </a:endParaRPr>
          </a:p>
        </p:txBody>
      </p:sp>
    </p:spTree>
    <p:extLst>
      <p:ext uri="{BB962C8B-B14F-4D97-AF65-F5344CB8AC3E}">
        <p14:creationId xmlns:p14="http://schemas.microsoft.com/office/powerpoint/2010/main" val="1026023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sz="100" dirty="0"/>
              <a:t> </a:t>
            </a:r>
            <a:r>
              <a:rPr lang="en-US" dirty="0"/>
              <a:t>C</a:t>
            </a:r>
            <a:r>
              <a:rPr lang="en-US" sz="100" dirty="0"/>
              <a:t> </a:t>
            </a:r>
            <a:r>
              <a:rPr lang="en-US" dirty="0"/>
              <a:t>D </a:t>
            </a:r>
            <a:r>
              <a:rPr lang="en-US" dirty="0" smtClean="0"/>
              <a:t>and Euclid</a:t>
            </a:r>
            <a:endParaRPr lang="en-US" dirty="0"/>
          </a:p>
        </p:txBody>
      </p:sp>
      <p:sp>
        <p:nvSpPr>
          <p:cNvPr id="3" name="Content Placeholder 2"/>
          <p:cNvSpPr>
            <a:spLocks noGrp="1"/>
          </p:cNvSpPr>
          <p:nvPr>
            <p:ph idx="1"/>
          </p:nvPr>
        </p:nvSpPr>
        <p:spPr/>
        <p:txBody>
          <a:bodyPr/>
          <a:lstStyle/>
          <a:p>
            <a:r>
              <a:rPr lang="en-US" dirty="0" smtClean="0"/>
              <a:t>One of the earliest algorithms recorded was the </a:t>
            </a:r>
            <a:r>
              <a:rPr lang="en-US" dirty="0"/>
              <a:t>G</a:t>
            </a:r>
            <a:r>
              <a:rPr lang="en-US" sz="100" dirty="0"/>
              <a:t> </a:t>
            </a:r>
            <a:r>
              <a:rPr lang="en-US" dirty="0"/>
              <a:t>C</a:t>
            </a:r>
            <a:r>
              <a:rPr lang="en-US" sz="100" dirty="0"/>
              <a:t> </a:t>
            </a:r>
            <a:r>
              <a:rPr lang="en-US" dirty="0"/>
              <a:t>D </a:t>
            </a:r>
            <a:r>
              <a:rPr lang="en-US" dirty="0" smtClean="0"/>
              <a:t>by Euclid in his book Elements around 300 B.C.</a:t>
            </a:r>
          </a:p>
          <a:p>
            <a:pPr lvl="1"/>
            <a:r>
              <a:rPr lang="en-US" dirty="0" smtClean="0"/>
              <a:t>He originally defined it in terms of geometry but the result is the same</a:t>
            </a:r>
            <a:endParaRPr lang="en-US" dirty="0"/>
          </a:p>
        </p:txBody>
      </p:sp>
    </p:spTree>
    <p:extLst>
      <p:ext uri="{BB962C8B-B14F-4D97-AF65-F5344CB8AC3E}">
        <p14:creationId xmlns:p14="http://schemas.microsoft.com/office/powerpoint/2010/main" val="11152949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noChangeArrowheads="1"/>
          </p:cNvSpPr>
          <p:nvPr>
            <p:ph type="title"/>
          </p:nvPr>
        </p:nvSpPr>
        <p:spPr/>
        <p:txBody>
          <a:bodyPr/>
          <a:lstStyle/>
          <a:p>
            <a:r>
              <a:rPr lang="en-US" dirty="0" smtClean="0"/>
              <a:t>We are Still at Encapsulation</a:t>
            </a:r>
            <a:endParaRPr lang="en-US" dirty="0"/>
          </a:p>
        </p:txBody>
      </p:sp>
      <p:sp>
        <p:nvSpPr>
          <p:cNvPr id="28676" name="Content Placeholder 2"/>
          <p:cNvSpPr>
            <a:spLocks noGrp="1" noChangeArrowheads="1"/>
          </p:cNvSpPr>
          <p:nvPr>
            <p:ph idx="1"/>
          </p:nvPr>
        </p:nvSpPr>
        <p:spPr/>
        <p:txBody>
          <a:bodyPr/>
          <a:lstStyle/>
          <a:p>
            <a:pPr marL="0" indent="0">
              <a:buNone/>
            </a:pPr>
            <a:r>
              <a:rPr lang="en-US" dirty="0" smtClean="0"/>
              <a:t>We said that encapsulation:</a:t>
            </a:r>
          </a:p>
          <a:p>
            <a:r>
              <a:rPr lang="en-US" dirty="0" smtClean="0"/>
              <a:t>hid details of the implementation so that the program was easier to read and write</a:t>
            </a:r>
          </a:p>
          <a:p>
            <a:r>
              <a:rPr lang="en-US" dirty="0" smtClean="0"/>
              <a:t>modularity, make an object so that it can be reused in other contexts</a:t>
            </a:r>
          </a:p>
          <a:p>
            <a:r>
              <a:rPr lang="en-US" dirty="0" smtClean="0"/>
              <a:t>providing an interface (the methods) that are the approved way to deal with the class</a:t>
            </a:r>
            <a:endParaRPr lang="en-US" dirty="0"/>
          </a:p>
        </p:txBody>
      </p:sp>
    </p:spTree>
    <p:extLst>
      <p:ext uri="{BB962C8B-B14F-4D97-AF65-F5344CB8AC3E}">
        <p14:creationId xmlns:p14="http://schemas.microsoft.com/office/powerpoint/2010/main" val="1399906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Algorithm</a:t>
            </a:r>
            <a:endParaRPr lang="en-US" dirty="0"/>
          </a:p>
        </p:txBody>
      </p:sp>
      <p:sp>
        <p:nvSpPr>
          <p:cNvPr id="4" name="Content Placeholder 3"/>
          <p:cNvSpPr>
            <a:spLocks noGrp="1"/>
          </p:cNvSpPr>
          <p:nvPr>
            <p:ph idx="1"/>
          </p:nvPr>
        </p:nvSpPr>
        <p:spPr/>
        <p:txBody>
          <a:bodyPr/>
          <a:lstStyle/>
          <a:p>
            <a:pPr marL="0" indent="0">
              <a:buNone/>
            </a:pPr>
            <a:r>
              <a:rPr lang="en-US" dirty="0" smtClean="0"/>
              <a:t>G</a:t>
            </a:r>
            <a:r>
              <a:rPr lang="en-US" sz="100" dirty="0" smtClean="0"/>
              <a:t> </a:t>
            </a:r>
            <a:r>
              <a:rPr lang="en-US" dirty="0" smtClean="0"/>
              <a:t>C</a:t>
            </a:r>
            <a:r>
              <a:rPr lang="en-US" sz="100" dirty="0" smtClean="0"/>
              <a:t> </a:t>
            </a:r>
            <a:r>
              <a:rPr lang="en-US" dirty="0" smtClean="0"/>
              <a:t>D(</a:t>
            </a:r>
            <a:r>
              <a:rPr lang="en-US" dirty="0" err="1" smtClean="0"/>
              <a:t>a,b</a:t>
            </a:r>
            <a:r>
              <a:rPr lang="en-US" dirty="0" smtClean="0"/>
              <a:t>)</a:t>
            </a:r>
          </a:p>
          <a:p>
            <a:pPr marL="514350" indent="-514350">
              <a:buFont typeface="+mj-lt"/>
              <a:buAutoNum type="arabicPeriod"/>
            </a:pPr>
            <a:r>
              <a:rPr lang="en-US" dirty="0" smtClean="0"/>
              <a:t>If one of the numbers is 0, return the other and halt</a:t>
            </a:r>
          </a:p>
          <a:p>
            <a:pPr marL="514350" indent="-514350">
              <a:buFont typeface="+mj-lt"/>
              <a:buAutoNum type="arabicPeriod"/>
            </a:pPr>
            <a:r>
              <a:rPr lang="en-US" dirty="0" smtClean="0"/>
              <a:t>Otherwise, find the integer remainder of the larger number divided by the smaller number</a:t>
            </a:r>
          </a:p>
          <a:p>
            <a:pPr marL="514350" indent="-514350">
              <a:buFont typeface="+mj-lt"/>
              <a:buAutoNum type="arabicPeriod"/>
            </a:pPr>
            <a:r>
              <a:rPr lang="en-US" dirty="0" smtClean="0"/>
              <a:t>Reapply </a:t>
            </a:r>
            <a:r>
              <a:rPr lang="en-US" dirty="0"/>
              <a:t>G</a:t>
            </a:r>
            <a:r>
              <a:rPr lang="en-US" sz="100" dirty="0"/>
              <a:t> </a:t>
            </a:r>
            <a:r>
              <a:rPr lang="en-US" dirty="0"/>
              <a:t>C</a:t>
            </a:r>
            <a:r>
              <a:rPr lang="en-US" sz="100" dirty="0"/>
              <a:t> </a:t>
            </a:r>
            <a:r>
              <a:rPr lang="en-US" dirty="0" smtClean="0"/>
              <a:t>D(</a:t>
            </a:r>
            <a:r>
              <a:rPr lang="en-US" dirty="0" err="1" smtClean="0"/>
              <a:t>a,b</a:t>
            </a:r>
            <a:r>
              <a:rPr lang="en-US" dirty="0" smtClean="0"/>
              <a:t>) with a </a:t>
            </a:r>
            <a:r>
              <a:rPr lang="en-US" dirty="0" smtClean="0">
                <a:sym typeface="Wingdings"/>
              </a:rPr>
              <a:t> smaller and b the remainder from step 2)</a:t>
            </a:r>
            <a:endParaRPr lang="en-US" dirty="0"/>
          </a:p>
        </p:txBody>
      </p:sp>
    </p:spTree>
    <p:extLst>
      <p:ext uri="{BB962C8B-B14F-4D97-AF65-F5344CB8AC3E}">
        <p14:creationId xmlns:p14="http://schemas.microsoft.com/office/powerpoint/2010/main" val="20200978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de has 10 lines, as follows. Line 1. 1 d e f g c d left parenthesis bigger comma smaller right parenthesis colon. Line 2, indented once. 2 double quote double quote double quote calculate the greatest common divisor of two positive integers period double quote double quote double quote. Line 3, indented once. 3 if not bigger greater than smaller colon hash swap is necessary so bigger greater than smaller. Line 4, indented twice. 4 bigger comma smaller equals smaller comma bigger. Line 5, indented once. 5 while smaller exclamation mark equals 0 colon. Hash 1 period if smaller equals equals 0 comma halt. Line 6, indented twice. 6 remainder equals bigger percent smaller hash 2 period find remainder. Line 7, indented twice. 7 print left parenthesis quote calculation comma big colon left brace right brace comma small colon left brace right brace comma r e m colon left brace right brace quote period backslash. Line 8, indented three times. 8 format left parenthesis bigger comma smaller comma remainder right parenthesis right parenthesis hash debugging. Line 9, indented twice. 9 bigger comma smaller equals smaller comma remainder hash 3 period reapply. Line 10, indented once. 10 return bigger."/>
          <p:cNvPicPr>
            <a:picLocks noChangeAspect="1"/>
          </p:cNvPicPr>
          <p:nvPr/>
        </p:nvPicPr>
        <p:blipFill>
          <a:blip r:embed="rId2"/>
          <a:stretch>
            <a:fillRect/>
          </a:stretch>
        </p:blipFill>
        <p:spPr>
          <a:xfrm>
            <a:off x="844702" y="2132880"/>
            <a:ext cx="7522383" cy="2207056"/>
          </a:xfrm>
          <a:prstGeom prst="rect">
            <a:avLst/>
          </a:prstGeom>
        </p:spPr>
      </p:pic>
      <p:sp>
        <p:nvSpPr>
          <p:cNvPr id="2" name="Title 1"/>
          <p:cNvSpPr>
            <a:spLocks noGrp="1"/>
          </p:cNvSpPr>
          <p:nvPr>
            <p:ph type="title"/>
          </p:nvPr>
        </p:nvSpPr>
        <p:spPr/>
        <p:txBody>
          <a:bodyPr/>
          <a:lstStyle/>
          <a:p>
            <a:r>
              <a:rPr lang="en-US" dirty="0"/>
              <a:t>Code Listing </a:t>
            </a:r>
            <a:r>
              <a:rPr lang="en-US" dirty="0" smtClean="0"/>
              <a:t>12.4</a:t>
            </a:r>
            <a:endParaRPr lang="en-US" dirty="0"/>
          </a:p>
        </p:txBody>
      </p:sp>
    </p:spTree>
    <p:extLst>
      <p:ext uri="{BB962C8B-B14F-4D97-AF65-F5344CB8AC3E}">
        <p14:creationId xmlns:p14="http://schemas.microsoft.com/office/powerpoint/2010/main" val="763238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12.5</a:t>
            </a:r>
            <a:endParaRPr lang="en-US" dirty="0"/>
          </a:p>
        </p:txBody>
      </p:sp>
      <p:pic>
        <p:nvPicPr>
          <p:cNvPr id="4" name="Picture 3" descr="Code has 4 lines, as follows. Line 1. 1. Line 2. 2 d e f 1 c m left parenthesis a comma b right parenthesis colon. Line 3, indented once. 3 double quote double quote double quote calculate the lowest common multiple of two positive integers period double quote double quote double quote. Line 4, indented once. 4 return left parenthesis a asterisk b right parenthesis forward slash forward slash g c d left parenthesis a comma b right parenthesis hash equation 12.1 comma forward slash forward slash ensures an I n t is returned."/>
          <p:cNvPicPr>
            <a:picLocks noChangeAspect="1"/>
          </p:cNvPicPr>
          <p:nvPr/>
        </p:nvPicPr>
        <p:blipFill>
          <a:blip r:embed="rId2"/>
          <a:stretch>
            <a:fillRect/>
          </a:stretch>
        </p:blipFill>
        <p:spPr>
          <a:xfrm>
            <a:off x="1011912" y="3013392"/>
            <a:ext cx="6905961" cy="1205317"/>
          </a:xfrm>
          <a:prstGeom prst="rect">
            <a:avLst/>
          </a:prstGeom>
        </p:spPr>
      </p:pic>
    </p:spTree>
    <p:extLst>
      <p:ext uri="{BB962C8B-B14F-4D97-AF65-F5344CB8AC3E}">
        <p14:creationId xmlns:p14="http://schemas.microsoft.com/office/powerpoint/2010/main" val="11873650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12.6</a:t>
            </a:r>
            <a:endParaRPr lang="en-US" dirty="0"/>
          </a:p>
        </p:txBody>
      </p:sp>
      <p:pic>
        <p:nvPicPr>
          <p:cNvPr id="5" name="Picture 4" descr="Code has 3 lines, as follows. Line 1. 38 D e f underscore underscore add underscore underscore left parenthesis self comma p a r a m underscore Rational right parenthesis colon. Line 2, indented once. 39 double quote double quote double quote Add two rationals double quote double quote double quote. Line 3, indented once. 40 print left parenthesis quote in add quote right parenthesis."/>
          <p:cNvPicPr>
            <a:picLocks noChangeAspect="1"/>
          </p:cNvPicPr>
          <p:nvPr/>
        </p:nvPicPr>
        <p:blipFill>
          <a:blip r:embed="rId2"/>
          <a:stretch>
            <a:fillRect/>
          </a:stretch>
        </p:blipFill>
        <p:spPr>
          <a:xfrm>
            <a:off x="727364" y="1998924"/>
            <a:ext cx="5091544" cy="933821"/>
          </a:xfrm>
          <a:prstGeom prst="rect">
            <a:avLst/>
          </a:prstGeom>
        </p:spPr>
      </p:pic>
      <p:pic>
        <p:nvPicPr>
          <p:cNvPr id="6" name="Picture 5" descr="Code has 15 lines, as follows. Line 1, indented once. 41 hash find a common denominator left parenthesis 1 c m right parenthesis. Line 2, indented once. 42 the underscore 1 c m equals 1 c m left parenthesis self period d e n o m comma p a r a m underscore rational period d e n o m right parenthesis. Line 3, indented once. 43 hash multiply each by the 1 c m comma then add. Line 4, indented once. 44 numerator underscore sum equals left parenthesis the underscore 1 c m asterisk self period number forward slash self period d e n o m right parenthesis plus backslash. Line 5, indented twice. 45 left parenthesis the underscore 1 c m asterisk p a r a m underscore rational period number forward slash p a r a m underscore rational period d e n o m right parenthesis. Line 6, indented once. 46 return Rational left parenthesis I n t left parenthesis numerator underscore sum right parenthesis comma the underscore 1 c m right parenthesis. Line 7. 47. Line 8. 48 D e f underscore underscore sub underscore underscore left parenthesis self comma p a r a m underscore rational right parenthesis colon. Line 9, indented once. 49 double quote double quote double quote Subtract two Rationals double quote double quote double quote . Line 10, indented once. 50 print left parenthesis quote in sub quote right parenthesis. Line 11, indented once. Hash subtraction is the same but with quote minus quote instead of quote plus quote. Line 12, indented once. 52 the underscore 1 c m equals 1 c m left parenthesis self period d e n o m comma p a r a m underscore rational period d e n o m right parenthesis. Line 13, indented once. 53 numerator underscore diff equals left parenthesis the underscore 1 c m asterisk self period n u m e r forward slash self period d e n o m right parenthesis hyphen back slash. Line 14, indented twice. 54 left parenthesis the underscore 1 c m asterisk p a r a m underscore rational period n u m e r forward slash p a r a m underscore rational period d e n o m right parenthesis. Line 15, indented once. 55 return rational left parenthesis I n t left parenthesis numerator underscore diff comma the underscore 1 c m right parenthesis."/>
          <p:cNvPicPr>
            <a:picLocks noChangeAspect="1"/>
          </p:cNvPicPr>
          <p:nvPr/>
        </p:nvPicPr>
        <p:blipFill>
          <a:blip r:embed="rId3"/>
          <a:stretch>
            <a:fillRect/>
          </a:stretch>
        </p:blipFill>
        <p:spPr>
          <a:xfrm>
            <a:off x="706582" y="2932745"/>
            <a:ext cx="7107382" cy="3021496"/>
          </a:xfrm>
          <a:prstGeom prst="rect">
            <a:avLst/>
          </a:prstGeom>
        </p:spPr>
      </p:pic>
    </p:spTree>
    <p:extLst>
      <p:ext uri="{BB962C8B-B14F-4D97-AF65-F5344CB8AC3E}">
        <p14:creationId xmlns:p14="http://schemas.microsoft.com/office/powerpoint/2010/main" val="3682953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Equality</a:t>
            </a:r>
            <a:endParaRPr lang="en-US" dirty="0"/>
          </a:p>
        </p:txBody>
      </p:sp>
      <p:sp>
        <p:nvSpPr>
          <p:cNvPr id="4" name="Content Placeholder 3"/>
          <p:cNvSpPr>
            <a:spLocks noGrp="1"/>
          </p:cNvSpPr>
          <p:nvPr>
            <p:ph type="body" idx="1"/>
          </p:nvPr>
        </p:nvSpPr>
        <p:spPr>
          <a:xfrm>
            <a:off x="457200" y="1600201"/>
            <a:ext cx="8229600" cy="990856"/>
          </a:xfrm>
        </p:spPr>
        <p:txBody>
          <a:bodyPr/>
          <a:lstStyle/>
          <a:p>
            <a:r>
              <a:rPr lang="en-US" dirty="0" smtClean="0"/>
              <a:t>The equality method is </a:t>
            </a:r>
            <a:r>
              <a:rPr lang="en-US" dirty="0" smtClean="0">
                <a:latin typeface="Monaco"/>
                <a:cs typeface="Monaco"/>
              </a:rPr>
              <a:t>__</a:t>
            </a:r>
            <a:r>
              <a:rPr lang="en-US" dirty="0" err="1" smtClean="0">
                <a:latin typeface="Monaco"/>
                <a:cs typeface="Monaco"/>
              </a:rPr>
              <a:t>eq</a:t>
            </a:r>
            <a:r>
              <a:rPr lang="en-US" dirty="0" smtClean="0">
                <a:latin typeface="Monaco"/>
                <a:cs typeface="Monaco"/>
              </a:rPr>
              <a:t>__</a:t>
            </a:r>
          </a:p>
          <a:p>
            <a:r>
              <a:rPr lang="en-US" dirty="0" smtClean="0"/>
              <a:t>It is invoked with the == operator</a:t>
            </a:r>
          </a:p>
        </p:txBody>
      </p:sp>
      <p:graphicFrame>
        <p:nvGraphicFramePr>
          <p:cNvPr id="6" name="Object 5" descr="1 half equals equals 1 half is equivalent to 1 half period underscore e q underscore left parenthesis 1 half right parenthesis. So is 2 fourths equals equals 3 sixths."/>
          <p:cNvGraphicFramePr>
            <a:graphicFrameLocks noChangeAspect="1"/>
          </p:cNvGraphicFramePr>
          <p:nvPr>
            <p:extLst>
              <p:ext uri="{D42A27DB-BD31-4B8C-83A1-F6EECF244321}">
                <p14:modId xmlns:p14="http://schemas.microsoft.com/office/powerpoint/2010/main" val="2302792896"/>
              </p:ext>
            </p:extLst>
          </p:nvPr>
        </p:nvGraphicFramePr>
        <p:xfrm>
          <a:off x="709466" y="2772569"/>
          <a:ext cx="5538497" cy="861027"/>
        </p:xfrm>
        <a:graphic>
          <a:graphicData uri="http://schemas.openxmlformats.org/presentationml/2006/ole">
            <mc:AlternateContent xmlns:mc="http://schemas.openxmlformats.org/markup-compatibility/2006">
              <mc:Choice xmlns:v="urn:schemas-microsoft-com:vml" Requires="v">
                <p:oleObj spid="_x0000_s3150" name="Equation" r:id="rId3" imgW="3022560" imgH="469800" progId="Equation.3">
                  <p:embed/>
                </p:oleObj>
              </mc:Choice>
              <mc:Fallback>
                <p:oleObj name="Equation" r:id="rId3" imgW="3022560" imgH="469800" progId="Equation.3">
                  <p:embed/>
                  <p:pic>
                    <p:nvPicPr>
                      <p:cNvPr id="0" name=""/>
                      <p:cNvPicPr/>
                      <p:nvPr/>
                    </p:nvPicPr>
                    <p:blipFill>
                      <a:blip r:embed="rId4"/>
                      <a:stretch>
                        <a:fillRect/>
                      </a:stretch>
                    </p:blipFill>
                    <p:spPr>
                      <a:xfrm>
                        <a:off x="709466" y="2772569"/>
                        <a:ext cx="5538497" cy="861027"/>
                      </a:xfrm>
                      <a:prstGeom prst="rect">
                        <a:avLst/>
                      </a:prstGeom>
                    </p:spPr>
                  </p:pic>
                </p:oleObj>
              </mc:Fallback>
            </mc:AlternateContent>
          </a:graphicData>
        </a:graphic>
      </p:graphicFrame>
      <p:sp>
        <p:nvSpPr>
          <p:cNvPr id="2" name="Text Placeholder 1"/>
          <p:cNvSpPr>
            <a:spLocks noGrp="1"/>
          </p:cNvSpPr>
          <p:nvPr>
            <p:ph type="body" sz="quarter" idx="10"/>
          </p:nvPr>
        </p:nvSpPr>
        <p:spPr>
          <a:xfrm>
            <a:off x="609600" y="3913189"/>
            <a:ext cx="8077200" cy="546872"/>
          </a:xfrm>
        </p:spPr>
        <p:txBody>
          <a:bodyPr/>
          <a:lstStyle/>
          <a:p>
            <a:r>
              <a:rPr lang="en-US" dirty="0"/>
              <a:t>It should be able to deal with non-reduced fractions</a:t>
            </a:r>
            <a:r>
              <a:rPr lang="en-US" dirty="0" smtClean="0"/>
              <a:t>:</a:t>
            </a:r>
            <a:endParaRPr lang="en-US" dirty="0"/>
          </a:p>
        </p:txBody>
      </p:sp>
      <p:graphicFrame>
        <p:nvGraphicFramePr>
          <p:cNvPr id="5" name="Object 4" descr="1 half equals equals 1 half is True."/>
          <p:cNvGraphicFramePr>
            <a:graphicFrameLocks noChangeAspect="1"/>
          </p:cNvGraphicFramePr>
          <p:nvPr>
            <p:extLst>
              <p:ext uri="{D42A27DB-BD31-4B8C-83A1-F6EECF244321}">
                <p14:modId xmlns:p14="http://schemas.microsoft.com/office/powerpoint/2010/main" val="2345192214"/>
              </p:ext>
            </p:extLst>
          </p:nvPr>
        </p:nvGraphicFramePr>
        <p:xfrm>
          <a:off x="1000414" y="4641574"/>
          <a:ext cx="2687003" cy="412232"/>
        </p:xfrm>
        <a:graphic>
          <a:graphicData uri="http://schemas.openxmlformats.org/presentationml/2006/ole">
            <mc:AlternateContent xmlns:mc="http://schemas.openxmlformats.org/markup-compatibility/2006">
              <mc:Choice xmlns:v="urn:schemas-microsoft-com:vml" Requires="v">
                <p:oleObj spid="_x0000_s3151" name="Equation" r:id="rId5" imgW="1282680" imgH="203040" progId="Equation.3">
                  <p:embed/>
                </p:oleObj>
              </mc:Choice>
              <mc:Fallback>
                <p:oleObj name="Equation" r:id="rId5" imgW="1282680" imgH="203040" progId="Equation.3">
                  <p:embed/>
                  <p:pic>
                    <p:nvPicPr>
                      <p:cNvPr id="0" name=""/>
                      <p:cNvPicPr/>
                      <p:nvPr/>
                    </p:nvPicPr>
                    <p:blipFill>
                      <a:blip r:embed="rId6"/>
                      <a:stretch>
                        <a:fillRect/>
                      </a:stretch>
                    </p:blipFill>
                    <p:spPr>
                      <a:xfrm>
                        <a:off x="1000414" y="4641574"/>
                        <a:ext cx="2687003" cy="412232"/>
                      </a:xfrm>
                      <a:prstGeom prst="rect">
                        <a:avLst/>
                      </a:prstGeom>
                    </p:spPr>
                  </p:pic>
                </p:oleObj>
              </mc:Fallback>
            </mc:AlternateContent>
          </a:graphicData>
        </a:graphic>
      </p:graphicFrame>
    </p:spTree>
    <p:extLst>
      <p:ext uri="{BB962C8B-B14F-4D97-AF65-F5344CB8AC3E}">
        <p14:creationId xmlns:p14="http://schemas.microsoft.com/office/powerpoint/2010/main" val="23749471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12.7</a:t>
            </a:r>
            <a:endParaRPr lang="en-US" dirty="0"/>
          </a:p>
        </p:txBody>
      </p:sp>
      <p:pic>
        <p:nvPicPr>
          <p:cNvPr id="4" name="Picture 2" descr="Code has 15 lines and reads as follows. 1 d e f reduce underscore rational left parentheses self right parentheses colon. Line 2, indented once. 2 double quote double quote double quote Return the reduced fractional value as a rational double quote double quote double quote. Line 3, indented once. 3 print left parentheses quote in reduce quote right parentheses. Line 4, indented once. 4 hash find the g c d and then divide numerator and denominator by g c d. Line 5, indented once. 5 the underscore g c d equals g c d left parentheses self period n u m e r comma self period d e n o m right parentheses. Line 6, indented once. 6 return rational left parentheses self period n u m e r forward slash forward slash  the underscore g c d comma self period d e n o m forward slash forward slash  the underscore g c d right parentheses. Line 7. 7. Line 8. 8 d e f underscore underscore e q underscore underscore left parentheses self comma p a r a m underscore rational right parentheses colon. Line 9, indented once.  9 double quote double quote double quote compare two rationals for equality comma return Boolean double quote double quote double quote. Line 10, indented once. Print left parentheses quote in e q quote right parentheses. Line 11, indented once. 11 hash reduce both semicolon then check that numerators and denominators are equal. Line 12, indented once. 12 reduced underscore self equals self period reduce underscore rational left parentheses right parentheses. Line 13, indented once. 13 reduced underscore p a r a m equals p a r a m underscore rational period reduce underscore rational left parentheses right parentheses. Line 14, indented once. 14 return reduced underscore self period n u m e r equals equals reduced underscore p a r a m period n u m e r and back slash. Line 15, indented twice. 15 reduced underscore self period d e n o m equals equals reduced underscore p a r a m period d e n o m. "/>
          <p:cNvPicPr>
            <a:picLocks noChangeAspect="1"/>
          </p:cNvPicPr>
          <p:nvPr/>
        </p:nvPicPr>
        <p:blipFill>
          <a:blip r:embed="rId2"/>
          <a:stretch>
            <a:fillRect/>
          </a:stretch>
        </p:blipFill>
        <p:spPr>
          <a:xfrm>
            <a:off x="1060450" y="2165350"/>
            <a:ext cx="7023100" cy="3095625"/>
          </a:xfrm>
          <a:prstGeom prst="rect">
            <a:avLst/>
          </a:prstGeom>
          <a:noFill/>
          <a:ln>
            <a:noFill/>
          </a:ln>
        </p:spPr>
      </p:pic>
    </p:spTree>
    <p:extLst>
      <p:ext uri="{BB962C8B-B14F-4D97-AF65-F5344CB8AC3E}">
        <p14:creationId xmlns:p14="http://schemas.microsoft.com/office/powerpoint/2010/main" val="26161045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Fitting in</a:t>
            </a:r>
            <a:endParaRPr lang="en-US" dirty="0"/>
          </a:p>
        </p:txBody>
      </p:sp>
      <p:sp>
        <p:nvSpPr>
          <p:cNvPr id="4" name="Content Placeholder 3"/>
          <p:cNvSpPr>
            <a:spLocks noGrp="1"/>
          </p:cNvSpPr>
          <p:nvPr>
            <p:ph idx="1"/>
          </p:nvPr>
        </p:nvSpPr>
        <p:spPr/>
        <p:txBody>
          <a:bodyPr/>
          <a:lstStyle/>
          <a:p>
            <a:r>
              <a:rPr lang="en-US" dirty="0" smtClean="0"/>
              <a:t>What is amazing about the traces of these methods is how many of them are called in service of the overall goal.</a:t>
            </a:r>
          </a:p>
          <a:p>
            <a:r>
              <a:rPr lang="en-US" dirty="0" smtClean="0"/>
              <a:t>All we did was provide the basic pieces and Python orchestrates how they all fit together!</a:t>
            </a:r>
          </a:p>
          <a:p>
            <a:r>
              <a:rPr lang="en-US" dirty="0" smtClean="0"/>
              <a:t>Rule 9 rules!</a:t>
            </a:r>
            <a:endParaRPr lang="en-US" dirty="0"/>
          </a:p>
        </p:txBody>
      </p:sp>
    </p:spTree>
    <p:extLst>
      <p:ext uri="{BB962C8B-B14F-4D97-AF65-F5344CB8AC3E}">
        <p14:creationId xmlns:p14="http://schemas.microsoft.com/office/powerpoint/2010/main" val="3763657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doesn't work</a:t>
            </a:r>
            <a:endParaRPr lang="en-US" dirty="0"/>
          </a:p>
        </p:txBody>
      </p:sp>
    </p:spTree>
    <p:extLst>
      <p:ext uri="{BB962C8B-B14F-4D97-AF65-F5344CB8AC3E}">
        <p14:creationId xmlns:p14="http://schemas.microsoft.com/office/powerpoint/2010/main" val="26427178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noChangeArrowheads="1"/>
          </p:cNvSpPr>
          <p:nvPr>
            <p:ph type="title"/>
          </p:nvPr>
        </p:nvSpPr>
        <p:spPr/>
        <p:txBody>
          <a:bodyPr/>
          <a:lstStyle/>
          <a:p>
            <a:r>
              <a:rPr lang="en-US" dirty="0" smtClean="0"/>
              <a:t>So r1+r2, But </a:t>
            </a:r>
            <a:r>
              <a:rPr lang="en-US" dirty="0"/>
              <a:t>W</a:t>
            </a:r>
            <a:r>
              <a:rPr lang="en-US" dirty="0" smtClean="0"/>
              <a:t>hat </a:t>
            </a:r>
            <a:r>
              <a:rPr lang="en-US" dirty="0"/>
              <a:t>A</a:t>
            </a:r>
            <a:r>
              <a:rPr lang="en-US" dirty="0" smtClean="0"/>
              <a:t>bout</a:t>
            </a:r>
            <a:endParaRPr lang="en-US" dirty="0"/>
          </a:p>
        </p:txBody>
      </p:sp>
      <p:sp>
        <p:nvSpPr>
          <p:cNvPr id="25604" name="Content Placeholder 2"/>
          <p:cNvSpPr>
            <a:spLocks noGrp="1" noChangeArrowheads="1"/>
          </p:cNvSpPr>
          <p:nvPr>
            <p:ph idx="1"/>
          </p:nvPr>
        </p:nvSpPr>
        <p:spPr/>
        <p:txBody>
          <a:bodyPr/>
          <a:lstStyle/>
          <a:p>
            <a:r>
              <a:rPr lang="en-US" dirty="0" smtClean="0"/>
              <a:t>We said the add we defined would work for two </a:t>
            </a:r>
            <a:r>
              <a:rPr lang="en-US" dirty="0" err="1" smtClean="0"/>
              <a:t>rationals</a:t>
            </a:r>
            <a:r>
              <a:rPr lang="en-US" dirty="0" smtClean="0"/>
              <a:t>, but what about?</a:t>
            </a:r>
          </a:p>
          <a:p>
            <a:pPr>
              <a:buNone/>
            </a:pPr>
            <a:r>
              <a:rPr lang="en-US" dirty="0" smtClean="0">
                <a:latin typeface="Courier New"/>
                <a:cs typeface="Courier New"/>
              </a:rPr>
              <a:t>r1 + 1</a:t>
            </a:r>
            <a:r>
              <a:rPr lang="en-US" dirty="0" smtClean="0"/>
              <a:t>	# Rational plus an integer</a:t>
            </a:r>
          </a:p>
          <a:p>
            <a:pPr>
              <a:buNone/>
            </a:pPr>
            <a:r>
              <a:rPr lang="en-US" dirty="0" smtClean="0">
                <a:latin typeface="Courier New"/>
                <a:cs typeface="Courier New"/>
              </a:rPr>
              <a:t>1 + r1</a:t>
            </a:r>
            <a:r>
              <a:rPr lang="en-US" dirty="0" smtClean="0"/>
              <a:t>	# </a:t>
            </a:r>
            <a:r>
              <a:rPr lang="en-US" dirty="0" err="1" smtClean="0"/>
              <a:t>commutativit</a:t>
            </a:r>
            <a:endParaRPr lang="en-US" dirty="0" smtClean="0"/>
          </a:p>
          <a:p>
            <a:r>
              <a:rPr lang="en-US" dirty="0" smtClean="0"/>
              <a:t>Neither works right now. How to fix?</a:t>
            </a:r>
            <a:endParaRPr lang="en-US" dirty="0"/>
          </a:p>
        </p:txBody>
      </p:sp>
    </p:spTree>
    <p:extLst>
      <p:ext uri="{BB962C8B-B14F-4D97-AF65-F5344CB8AC3E}">
        <p14:creationId xmlns:p14="http://schemas.microsoft.com/office/powerpoint/2010/main" val="40910386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r>
              <a:rPr lang="en-US" dirty="0" smtClean="0"/>
              <a:t>r1 + 1</a:t>
            </a:r>
            <a:endParaRPr lang="en-US" dirty="0"/>
          </a:p>
        </p:txBody>
      </p:sp>
      <p:sp>
        <p:nvSpPr>
          <p:cNvPr id="27652" name="Content Placeholder 2"/>
          <p:cNvSpPr>
            <a:spLocks noGrp="1" noChangeArrowheads="1"/>
          </p:cNvSpPr>
          <p:nvPr>
            <p:ph idx="1"/>
          </p:nvPr>
        </p:nvSpPr>
        <p:spPr/>
        <p:txBody>
          <a:bodyPr/>
          <a:lstStyle/>
          <a:p>
            <a:r>
              <a:rPr lang="en-US" dirty="0" smtClean="0"/>
              <a:t>What's the problem?</a:t>
            </a:r>
          </a:p>
          <a:p>
            <a:pPr lvl="1"/>
            <a:r>
              <a:rPr lang="en-US" dirty="0" smtClean="0"/>
              <a:t>add expects another rational number as the second argument. </a:t>
            </a:r>
          </a:p>
          <a:p>
            <a:pPr lvl="1"/>
            <a:r>
              <a:rPr lang="en-US" dirty="0" smtClean="0"/>
              <a:t>Python used to have a coercion operator, but that is deprecated</a:t>
            </a:r>
          </a:p>
          <a:p>
            <a:pPr lvl="2"/>
            <a:r>
              <a:rPr lang="en-US" dirty="0" smtClean="0"/>
              <a:t>coerce: force conversion to another type</a:t>
            </a:r>
          </a:p>
          <a:p>
            <a:pPr lvl="2"/>
            <a:r>
              <a:rPr lang="en-US" dirty="0" smtClean="0"/>
              <a:t>deprecate: </a:t>
            </a:r>
            <a:r>
              <a:rPr lang="fr-FR" dirty="0" smtClean="0"/>
              <a:t>'</a:t>
            </a:r>
            <a:r>
              <a:rPr lang="en-US" dirty="0" smtClean="0"/>
              <a:t>disapproval</a:t>
            </a:r>
            <a:r>
              <a:rPr lang="fr-FR" dirty="0" smtClean="0"/>
              <a:t>'</a:t>
            </a:r>
            <a:r>
              <a:rPr lang="en-US" dirty="0" smtClean="0"/>
              <a:t>, an approach that is no longer supported</a:t>
            </a:r>
          </a:p>
          <a:p>
            <a:pPr lvl="1"/>
            <a:r>
              <a:rPr lang="en-US" dirty="0" smtClean="0"/>
              <a:t>Our constructor would support conversion of an </a:t>
            </a:r>
            <a:r>
              <a:rPr lang="en-US" dirty="0" err="1" smtClean="0"/>
              <a:t>int</a:t>
            </a:r>
            <a:r>
              <a:rPr lang="en-US" dirty="0" smtClean="0"/>
              <a:t> to a Rational, how/where to do this?</a:t>
            </a:r>
            <a:endParaRPr lang="en-US" dirty="0"/>
          </a:p>
        </p:txBody>
      </p:sp>
    </p:spTree>
    <p:extLst>
      <p:ext uri="{BB962C8B-B14F-4D97-AF65-F5344CB8AC3E}">
        <p14:creationId xmlns:p14="http://schemas.microsoft.com/office/powerpoint/2010/main" val="1231877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noChangeArrowheads="1"/>
          </p:cNvSpPr>
          <p:nvPr>
            <p:ph type="title"/>
          </p:nvPr>
        </p:nvSpPr>
        <p:spPr/>
        <p:txBody>
          <a:bodyPr/>
          <a:lstStyle/>
          <a:p>
            <a:r>
              <a:rPr lang="en-US" dirty="0" smtClean="0"/>
              <a:t>One More Aspect</a:t>
            </a:r>
            <a:endParaRPr lang="en-US" dirty="0"/>
          </a:p>
        </p:txBody>
      </p:sp>
      <p:sp>
        <p:nvSpPr>
          <p:cNvPr id="29700" name="Content Placeholder 2"/>
          <p:cNvSpPr>
            <a:spLocks noGrp="1" noChangeArrowheads="1"/>
          </p:cNvSpPr>
          <p:nvPr>
            <p:ph idx="1"/>
          </p:nvPr>
        </p:nvSpPr>
        <p:spPr/>
        <p:txBody>
          <a:bodyPr/>
          <a:lstStyle/>
          <a:p>
            <a:pPr>
              <a:buNone/>
            </a:pPr>
            <a:r>
              <a:rPr lang="en-US" dirty="0" smtClean="0"/>
              <a:t>A new aspect we should have is consistency</a:t>
            </a:r>
          </a:p>
          <a:p>
            <a:pPr>
              <a:buNone/>
            </a:pPr>
            <a:r>
              <a:rPr lang="en-US" dirty="0" smtClean="0"/>
              <a:t>Remember Rule 9: Do the right thing</a:t>
            </a:r>
          </a:p>
          <a:p>
            <a:r>
              <a:rPr lang="en-US" dirty="0" smtClean="0"/>
              <a:t>A new class should be consistent with the rules of the language. </a:t>
            </a:r>
          </a:p>
          <a:p>
            <a:r>
              <a:rPr lang="en-US" dirty="0" smtClean="0"/>
              <a:t>It should respond to standard messages, it should behave properly with typical functions (assuming the type allows that kind of call).</a:t>
            </a:r>
            <a:endParaRPr lang="en-US" dirty="0"/>
          </a:p>
        </p:txBody>
      </p:sp>
    </p:spTree>
    <p:extLst>
      <p:ext uri="{BB962C8B-B14F-4D97-AF65-F5344CB8AC3E}">
        <p14:creationId xmlns:p14="http://schemas.microsoft.com/office/powerpoint/2010/main" val="3144468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noChangeArrowheads="1"/>
          </p:cNvSpPr>
          <p:nvPr>
            <p:ph type="title"/>
          </p:nvPr>
        </p:nvSpPr>
        <p:spPr/>
        <p:txBody>
          <a:bodyPr/>
          <a:lstStyle/>
          <a:p>
            <a:r>
              <a:rPr lang="en-US" dirty="0" smtClean="0"/>
              <a:t>Introspection in </a:t>
            </a:r>
            <a:r>
              <a:rPr lang="en-US" dirty="0" smtClean="0">
                <a:latin typeface="Monaco"/>
                <a:cs typeface="Monaco"/>
              </a:rPr>
              <a:t>__add__</a:t>
            </a:r>
            <a:endParaRPr lang="en-US" dirty="0">
              <a:latin typeface="Monaco"/>
              <a:cs typeface="Monaco"/>
            </a:endParaRPr>
          </a:p>
        </p:txBody>
      </p:sp>
      <p:sp>
        <p:nvSpPr>
          <p:cNvPr id="29700" name="Content Placeholder 2"/>
          <p:cNvSpPr>
            <a:spLocks noGrp="1" noChangeArrowheads="1"/>
          </p:cNvSpPr>
          <p:nvPr>
            <p:ph idx="1"/>
          </p:nvPr>
        </p:nvSpPr>
        <p:spPr/>
        <p:txBody>
          <a:bodyPr/>
          <a:lstStyle/>
          <a:p>
            <a:r>
              <a:rPr lang="en-US" smtClean="0"/>
              <a:t>the add operator is going to have to check the types of the parameter and then decide what should be done</a:t>
            </a:r>
          </a:p>
          <a:p>
            <a:r>
              <a:rPr lang="en-US" smtClean="0"/>
              <a:t>if the type is an integer, convert it. If it is a Rational, do what we did before. Anything else that is to be allowed needs to be checked</a:t>
            </a:r>
            <a:endParaRPr lang="en-US"/>
          </a:p>
        </p:txBody>
      </p:sp>
    </p:spTree>
    <p:extLst>
      <p:ext uri="{BB962C8B-B14F-4D97-AF65-F5344CB8AC3E}">
        <p14:creationId xmlns:p14="http://schemas.microsoft.com/office/powerpoint/2010/main" val="30456398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12.8</a:t>
            </a:r>
            <a:endParaRPr lang="en-US" dirty="0"/>
          </a:p>
        </p:txBody>
      </p:sp>
      <p:pic>
        <p:nvPicPr>
          <p:cNvPr id="5" name="Picture 4" descr="Code has 10 lines, as follows. Line 1. 1 d e f underscore underscore add underscore underscore left parenthesis self comma p a r a m right parenthesis colon. Line 2, indented once. 2 double quote double quote double quote Add two Rationals period Allows I n t as a parameter double quote double quote double quote. Line 3, indented once. 3 print left parenthesis quote in add quote right parenthesis. Line 4, indented once. 4 if type left parenthesis p a r a m right parenthesis equals equals I n t colon hash convert I n t s to rationals. Line 5, indented twice. 5 p a r a m equals Rational left parenthesis p a r a m right parenthesis. Line 6, indented once. 6 if type left parenthesis p a r a m right parenthesis equals equals Rational colon. Line 7, indented twice. 7 Hash finds a common denominator left parenthesis 1 c m right parenthesis. Line 8, indented twice. 8 the underscore 1 c m equals 1 c m left parenthesis self period d e n o m comma p a r a m period d e n o m right parenthesis. Line 9, indented twice. 9 Hash multiply each by the 1 c m comma then add. Line 10, indented twice. 10 numerator underscore sum equals left parenthesis the underscore 1 c m asterisk self period n u m e r forward slash self period d e n o m right parenthesis plus back slash."/>
          <p:cNvPicPr>
            <a:picLocks noChangeAspect="1"/>
          </p:cNvPicPr>
          <p:nvPr/>
        </p:nvPicPr>
        <p:blipFill>
          <a:blip r:embed="rId2"/>
          <a:stretch>
            <a:fillRect/>
          </a:stretch>
        </p:blipFill>
        <p:spPr>
          <a:xfrm>
            <a:off x="710491" y="1885066"/>
            <a:ext cx="7315200" cy="2424701"/>
          </a:xfrm>
          <a:prstGeom prst="rect">
            <a:avLst/>
          </a:prstGeom>
        </p:spPr>
      </p:pic>
      <p:pic>
        <p:nvPicPr>
          <p:cNvPr id="6" name="Picture 5" descr="Code has 5 lines, as follows. Line 1, indented twice. 11 left parenthesis the underscore 1 c m asterisk p a r am period number forward slash p a r a m period d e n o m right parenthesis. Line 2, indented once. 12 return Rational left parenthesis I n t left parenthesis numerator underscore sum right parenthesis comma the underscore 1 c m right parenthesis. Line 3. 13 else colon. Line 4, indented once. 14 print left parenthesis quote wrong type quote right parenthesis hash problem colon some type we cannot handle. Line 5, indented once. 15 raise left parenthesis type Error right parenthesis."/>
          <p:cNvPicPr>
            <a:picLocks noChangeAspect="1"/>
          </p:cNvPicPr>
          <p:nvPr/>
        </p:nvPicPr>
        <p:blipFill>
          <a:blip r:embed="rId3"/>
          <a:stretch>
            <a:fillRect/>
          </a:stretch>
        </p:blipFill>
        <p:spPr>
          <a:xfrm>
            <a:off x="649555" y="4289985"/>
            <a:ext cx="7437072" cy="1467582"/>
          </a:xfrm>
          <a:prstGeom prst="rect">
            <a:avLst/>
          </a:prstGeom>
        </p:spPr>
      </p:pic>
    </p:spTree>
    <p:extLst>
      <p:ext uri="{BB962C8B-B14F-4D97-AF65-F5344CB8AC3E}">
        <p14:creationId xmlns:p14="http://schemas.microsoft.com/office/powerpoint/2010/main" val="704510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noChangeArrowheads="1"/>
          </p:cNvSpPr>
          <p:nvPr>
            <p:ph type="title"/>
          </p:nvPr>
        </p:nvSpPr>
        <p:spPr/>
        <p:txBody>
          <a:bodyPr/>
          <a:lstStyle/>
          <a:p>
            <a:r>
              <a:rPr lang="en-US" dirty="0"/>
              <a:t>W</a:t>
            </a:r>
            <a:r>
              <a:rPr lang="en-US" dirty="0" smtClean="0"/>
              <a:t>hat </a:t>
            </a:r>
            <a:r>
              <a:rPr lang="en-US" dirty="0"/>
              <a:t>A</a:t>
            </a:r>
            <a:r>
              <a:rPr lang="en-US" dirty="0" smtClean="0"/>
              <a:t>bout 1 + r1</a:t>
            </a:r>
            <a:endParaRPr lang="en-US" dirty="0"/>
          </a:p>
        </p:txBody>
      </p:sp>
      <p:sp>
        <p:nvSpPr>
          <p:cNvPr id="33796" name="Content Placeholder 2"/>
          <p:cNvSpPr>
            <a:spLocks noGrp="1" noChangeArrowheads="1"/>
          </p:cNvSpPr>
          <p:nvPr>
            <p:ph idx="1"/>
          </p:nvPr>
        </p:nvSpPr>
        <p:spPr/>
        <p:txBody>
          <a:bodyPr/>
          <a:lstStyle/>
          <a:p>
            <a:r>
              <a:rPr lang="en-US" dirty="0" smtClean="0"/>
              <a:t>What</a:t>
            </a:r>
            <a:r>
              <a:rPr lang="fr-FR" dirty="0" smtClean="0"/>
              <a:t>'</a:t>
            </a:r>
            <a:r>
              <a:rPr lang="en-US" dirty="0" smtClean="0"/>
              <a:t>s the problem</a:t>
            </a:r>
          </a:p>
          <a:p>
            <a:pPr lvl="1"/>
            <a:r>
              <a:rPr lang="en-US" dirty="0" smtClean="0"/>
              <a:t>mapping is wrong</a:t>
            </a:r>
          </a:p>
          <a:p>
            <a:pPr lvl="1"/>
            <a:r>
              <a:rPr lang="en-US" dirty="0" smtClean="0"/>
              <a:t>1 + r1 maps to 1.__add__(r1)</a:t>
            </a:r>
          </a:p>
          <a:p>
            <a:pPr lvl="1"/>
            <a:r>
              <a:rPr lang="en-US" dirty="0" smtClean="0"/>
              <a:t>no such method for integers (and besides, it would be a real pain to have to add a new method to every type we want to include)</a:t>
            </a:r>
          </a:p>
          <a:p>
            <a:pPr lvl="1"/>
            <a:r>
              <a:rPr lang="en-US" dirty="0" smtClean="0"/>
              <a:t>user should expect that this should work. Addition is commutative!</a:t>
            </a:r>
            <a:endParaRPr lang="en-US" dirty="0"/>
          </a:p>
        </p:txBody>
      </p:sp>
    </p:spTree>
    <p:extLst>
      <p:ext uri="{BB962C8B-B14F-4D97-AF65-F5344CB8AC3E}">
        <p14:creationId xmlns:p14="http://schemas.microsoft.com/office/powerpoint/2010/main" val="21720942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noChangeArrowheads="1"/>
          </p:cNvSpPr>
          <p:nvPr>
            <p:ph type="title"/>
          </p:nvPr>
        </p:nvSpPr>
        <p:spPr/>
        <p:txBody>
          <a:bodyPr/>
          <a:lstStyle/>
          <a:p>
            <a:r>
              <a:rPr lang="en-US" dirty="0" err="1"/>
              <a:t>R</a:t>
            </a:r>
            <a:r>
              <a:rPr lang="en-US" dirty="0" err="1" smtClean="0"/>
              <a:t>add</a:t>
            </a:r>
            <a:r>
              <a:rPr lang="en-US" dirty="0" smtClean="0"/>
              <a:t> </a:t>
            </a:r>
            <a:r>
              <a:rPr lang="en-US" dirty="0"/>
              <a:t>M</a:t>
            </a:r>
            <a:r>
              <a:rPr lang="en-US" dirty="0" smtClean="0"/>
              <a:t>ethod</a:t>
            </a:r>
            <a:endParaRPr lang="en-US" dirty="0"/>
          </a:p>
        </p:txBody>
      </p:sp>
      <p:sp>
        <p:nvSpPr>
          <p:cNvPr id="35844" name="Content Placeholder 2"/>
          <p:cNvSpPr>
            <a:spLocks noGrp="1" noChangeArrowheads="1"/>
          </p:cNvSpPr>
          <p:nvPr>
            <p:ph idx="1"/>
          </p:nvPr>
        </p:nvSpPr>
        <p:spPr/>
        <p:txBody>
          <a:bodyPr/>
          <a:lstStyle/>
          <a:p>
            <a:r>
              <a:rPr lang="en-US" dirty="0" smtClean="0"/>
              <a:t>Python allows the definition of an </a:t>
            </a:r>
            <a:r>
              <a:rPr lang="en-US" dirty="0" smtClean="0">
                <a:latin typeface="Monaco"/>
                <a:cs typeface="Monaco"/>
              </a:rPr>
              <a:t>__</a:t>
            </a:r>
            <a:r>
              <a:rPr lang="en-US" dirty="0" err="1" smtClean="0">
                <a:latin typeface="Monaco"/>
                <a:cs typeface="Monaco"/>
              </a:rPr>
              <a:t>radd</a:t>
            </a:r>
            <a:r>
              <a:rPr lang="en-US" dirty="0" smtClean="0">
                <a:latin typeface="Monaco"/>
                <a:cs typeface="Monaco"/>
              </a:rPr>
              <a:t>__</a:t>
            </a:r>
            <a:r>
              <a:rPr lang="en-US" dirty="0" smtClean="0"/>
              <a:t> method</a:t>
            </a:r>
          </a:p>
          <a:p>
            <a:r>
              <a:rPr lang="en-US" dirty="0" smtClean="0"/>
              <a:t>The </a:t>
            </a:r>
            <a:r>
              <a:rPr lang="en-US" dirty="0" smtClean="0">
                <a:latin typeface="Monaco"/>
                <a:cs typeface="Monaco"/>
              </a:rPr>
              <a:t>__</a:t>
            </a:r>
            <a:r>
              <a:rPr lang="en-US" dirty="0" err="1" smtClean="0">
                <a:latin typeface="Monaco"/>
                <a:cs typeface="Monaco"/>
              </a:rPr>
              <a:t>radd</a:t>
            </a:r>
            <a:r>
              <a:rPr lang="en-US" dirty="0" smtClean="0">
                <a:latin typeface="Monaco"/>
                <a:cs typeface="Monaco"/>
              </a:rPr>
              <a:t>__ </a:t>
            </a:r>
            <a:r>
              <a:rPr lang="en-US" dirty="0" smtClean="0"/>
              <a:t>method is called when the </a:t>
            </a:r>
            <a:r>
              <a:rPr lang="en-US" dirty="0" smtClean="0">
                <a:latin typeface="Monaco"/>
                <a:cs typeface="Monaco"/>
              </a:rPr>
              <a:t>__add__ </a:t>
            </a:r>
            <a:r>
              <a:rPr lang="en-US" dirty="0" smtClean="0"/>
              <a:t>method fails because of a type mismatch</a:t>
            </a:r>
          </a:p>
          <a:p>
            <a:r>
              <a:rPr lang="en-US" dirty="0" smtClean="0">
                <a:latin typeface="Monaco"/>
                <a:cs typeface="Monaco"/>
              </a:rPr>
              <a:t>__</a:t>
            </a:r>
            <a:r>
              <a:rPr lang="en-US" dirty="0" err="1" smtClean="0">
                <a:latin typeface="Monaco"/>
                <a:cs typeface="Monaco"/>
              </a:rPr>
              <a:t>radd</a:t>
            </a:r>
            <a:r>
              <a:rPr lang="en-US" dirty="0" smtClean="0">
                <a:latin typeface="Monaco"/>
                <a:cs typeface="Monaco"/>
              </a:rPr>
              <a:t>__ </a:t>
            </a:r>
            <a:r>
              <a:rPr lang="en-US" dirty="0" smtClean="0"/>
              <a:t>reverses the two arguments in the call</a:t>
            </a:r>
          </a:p>
        </p:txBody>
      </p:sp>
    </p:spTree>
    <p:extLst>
      <p:ext uri="{BB962C8B-B14F-4D97-AF65-F5344CB8AC3E}">
        <p14:creationId xmlns:p14="http://schemas.microsoft.com/office/powerpoint/2010/main" val="4104963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p:cNvSpPr>
            <a:spLocks noGrp="1" noChangeArrowheads="1"/>
          </p:cNvSpPr>
          <p:nvPr>
            <p:ph type="title"/>
          </p:nvPr>
        </p:nvSpPr>
        <p:spPr/>
        <p:txBody>
          <a:bodyPr/>
          <a:lstStyle/>
          <a:p>
            <a:r>
              <a:rPr lang="en-US" smtClean="0"/>
              <a:t>__radd__ vs __add__</a:t>
            </a:r>
            <a:endParaRPr lang="en-US"/>
          </a:p>
        </p:txBody>
      </p:sp>
      <p:pic>
        <p:nvPicPr>
          <p:cNvPr id="3" name="Picture 2" descr="Code has 5 lines, as follows. Line 1. 1 plus r 1. Line 2, indented once. Try 1 period underscore add underscore left parenthesis r 1 right parenthesis comma failure. Line 3, indented once. Look for an underscore r a d d underscore if it exists comma remap. Line 4. 1 plus r 1. Line 5, indented once. R 1 period underscore r a d d underscore left parenthesis 1 right parenthesis."/>
          <p:cNvPicPr>
            <a:picLocks noChangeAspect="1"/>
          </p:cNvPicPr>
          <p:nvPr/>
        </p:nvPicPr>
        <p:blipFill>
          <a:blip r:embed="rId3"/>
          <a:stretch>
            <a:fillRect/>
          </a:stretch>
        </p:blipFill>
        <p:spPr>
          <a:xfrm>
            <a:off x="457200" y="1790642"/>
            <a:ext cx="8315665" cy="4523624"/>
          </a:xfrm>
          <a:prstGeom prst="rect">
            <a:avLst/>
          </a:prstGeom>
        </p:spPr>
      </p:pic>
    </p:spTree>
    <p:extLst>
      <p:ext uri="{BB962C8B-B14F-4D97-AF65-F5344CB8AC3E}">
        <p14:creationId xmlns:p14="http://schemas.microsoft.com/office/powerpoint/2010/main" val="4591427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3"/>
          <p:cNvSpPr>
            <a:spLocks noGrp="1" noChangeArrowheads="1"/>
          </p:cNvSpPr>
          <p:nvPr>
            <p:ph type="title"/>
          </p:nvPr>
        </p:nvSpPr>
        <p:spPr/>
        <p:txBody>
          <a:bodyPr/>
          <a:lstStyle/>
          <a:p>
            <a:r>
              <a:rPr lang="en-US" dirty="0" err="1"/>
              <a:t>R</a:t>
            </a:r>
            <a:r>
              <a:rPr lang="en-US" dirty="0" err="1" smtClean="0"/>
              <a:t>add</a:t>
            </a:r>
            <a:endParaRPr lang="en-US" dirty="0"/>
          </a:p>
        </p:txBody>
      </p:sp>
      <p:sp>
        <p:nvSpPr>
          <p:cNvPr id="39940" name="Text Placeholder 2"/>
          <p:cNvSpPr>
            <a:spLocks noGrp="1" noChangeArrowheads="1"/>
          </p:cNvSpPr>
          <p:nvPr>
            <p:ph idx="1"/>
          </p:nvPr>
        </p:nvSpPr>
        <p:spPr/>
        <p:txBody>
          <a:bodyPr/>
          <a:lstStyle/>
          <a:p>
            <a:r>
              <a:rPr lang="en-US" dirty="0" smtClean="0"/>
              <a:t>essentially, all we need </a:t>
            </a:r>
            <a:r>
              <a:rPr lang="en-US" dirty="0" smtClean="0">
                <a:latin typeface="Monaco"/>
                <a:cs typeface="Monaco"/>
              </a:rPr>
              <a:t>__</a:t>
            </a:r>
            <a:r>
              <a:rPr lang="en-US" dirty="0" err="1" smtClean="0">
                <a:latin typeface="Monaco"/>
                <a:cs typeface="Monaco"/>
              </a:rPr>
              <a:t>radd</a:t>
            </a:r>
            <a:r>
              <a:rPr lang="en-US" dirty="0" smtClean="0">
                <a:latin typeface="Monaco"/>
                <a:cs typeface="Monaco"/>
              </a:rPr>
              <a:t>__</a:t>
            </a:r>
            <a:r>
              <a:rPr lang="en-US" dirty="0" smtClean="0"/>
              <a:t> to do is remap the parameters.</a:t>
            </a:r>
          </a:p>
          <a:p>
            <a:r>
              <a:rPr lang="en-US" dirty="0" smtClean="0"/>
              <a:t>after that, it is just add all over again, so we call </a:t>
            </a:r>
            <a:r>
              <a:rPr lang="en-US" dirty="0" smtClean="0">
                <a:latin typeface="Monaco"/>
                <a:cs typeface="Monaco"/>
              </a:rPr>
              <a:t>__add__</a:t>
            </a:r>
            <a:r>
              <a:rPr lang="en-US" dirty="0" smtClean="0"/>
              <a:t> directly</a:t>
            </a:r>
          </a:p>
          <a:p>
            <a:r>
              <a:rPr lang="en-US" dirty="0" smtClean="0"/>
              <a:t>means we only have to maintain </a:t>
            </a:r>
            <a:r>
              <a:rPr lang="en-US" dirty="0" smtClean="0">
                <a:latin typeface="Monaco"/>
                <a:cs typeface="Monaco"/>
              </a:rPr>
              <a:t>__add__</a:t>
            </a:r>
            <a:r>
              <a:rPr lang="en-US" dirty="0" smtClean="0"/>
              <a:t> if any changes are required</a:t>
            </a:r>
          </a:p>
        </p:txBody>
      </p:sp>
      <p:pic>
        <p:nvPicPr>
          <p:cNvPr id="2" name="Picture 1" descr="Code has 2 lines, as follows. Line 1. D e f underscore r a d d underscore left parenthesis self comma f right parenthesis colon. Line 2, indented once. Return self period underscore add underscore left parenthesis f right parenthesis."/>
          <p:cNvPicPr>
            <a:picLocks noChangeAspect="1"/>
          </p:cNvPicPr>
          <p:nvPr/>
        </p:nvPicPr>
        <p:blipFill>
          <a:blip r:embed="rId3"/>
          <a:stretch>
            <a:fillRect/>
          </a:stretch>
        </p:blipFill>
        <p:spPr>
          <a:xfrm>
            <a:off x="550426" y="4431740"/>
            <a:ext cx="3554276" cy="1194920"/>
          </a:xfrm>
          <a:prstGeom prst="rect">
            <a:avLst/>
          </a:prstGeom>
        </p:spPr>
      </p:pic>
    </p:spTree>
    <p:extLst>
      <p:ext uri="{BB962C8B-B14F-4D97-AF65-F5344CB8AC3E}">
        <p14:creationId xmlns:p14="http://schemas.microsoft.com/office/powerpoint/2010/main" val="2933070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Inheritance</a:t>
            </a:r>
            <a:endParaRPr lang="en-US" dirty="0"/>
          </a:p>
        </p:txBody>
      </p:sp>
    </p:spTree>
    <p:extLst>
      <p:ext uri="{BB962C8B-B14F-4D97-AF65-F5344CB8AC3E}">
        <p14:creationId xmlns:p14="http://schemas.microsoft.com/office/powerpoint/2010/main" val="7364666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noChangeArrowheads="1"/>
          </p:cNvSpPr>
          <p:nvPr>
            <p:ph type="title"/>
          </p:nvPr>
        </p:nvSpPr>
        <p:spPr/>
        <p:txBody>
          <a:bodyPr/>
          <a:lstStyle/>
          <a:p>
            <a:r>
              <a:rPr lang="en-US" smtClean="0"/>
              <a:t>Class-Instance relations</a:t>
            </a:r>
            <a:endParaRPr lang="en-US"/>
          </a:p>
        </p:txBody>
      </p:sp>
      <p:sp>
        <p:nvSpPr>
          <p:cNvPr id="17412" name="Text Placeholder 2"/>
          <p:cNvSpPr>
            <a:spLocks noGrp="1" noChangeArrowheads="1"/>
          </p:cNvSpPr>
          <p:nvPr>
            <p:ph idx="1"/>
          </p:nvPr>
        </p:nvSpPr>
        <p:spPr/>
        <p:txBody>
          <a:bodyPr/>
          <a:lstStyle/>
          <a:p>
            <a:r>
              <a:rPr lang="en-US" smtClean="0"/>
              <a:t>Remember the relationship between a class and its instances</a:t>
            </a:r>
          </a:p>
          <a:p>
            <a:pPr lvl="1"/>
            <a:r>
              <a:rPr lang="en-US" smtClean="0"/>
              <a:t>a class can have many instances, each made initially from the constructor of the class</a:t>
            </a:r>
          </a:p>
          <a:p>
            <a:pPr lvl="1"/>
            <a:r>
              <a:rPr lang="en-US" smtClean="0"/>
              <a:t>the methods an instance can call are initially shared by all instances of a class</a:t>
            </a:r>
            <a:endParaRPr lang="en-US"/>
          </a:p>
        </p:txBody>
      </p:sp>
    </p:spTree>
    <p:extLst>
      <p:ext uri="{BB962C8B-B14F-4D97-AF65-F5344CB8AC3E}">
        <p14:creationId xmlns:p14="http://schemas.microsoft.com/office/powerpoint/2010/main" val="11240890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p:cNvSpPr>
            <a:spLocks noGrp="1" noChangeArrowheads="1"/>
          </p:cNvSpPr>
          <p:nvPr>
            <p:ph type="title"/>
          </p:nvPr>
        </p:nvSpPr>
        <p:spPr/>
        <p:txBody>
          <a:bodyPr/>
          <a:lstStyle/>
          <a:p>
            <a:r>
              <a:rPr lang="en-US" dirty="0" smtClean="0"/>
              <a:t>Class-Class relations</a:t>
            </a:r>
            <a:endParaRPr lang="en-US" dirty="0"/>
          </a:p>
        </p:txBody>
      </p:sp>
      <p:sp>
        <p:nvSpPr>
          <p:cNvPr id="18436" name="Text Placeholder 2"/>
          <p:cNvSpPr>
            <a:spLocks noGrp="1" noChangeArrowheads="1"/>
          </p:cNvSpPr>
          <p:nvPr>
            <p:ph idx="1"/>
          </p:nvPr>
        </p:nvSpPr>
        <p:spPr/>
        <p:txBody>
          <a:bodyPr/>
          <a:lstStyle/>
          <a:p>
            <a:r>
              <a:rPr lang="en-US" dirty="0" smtClean="0"/>
              <a:t>Classes can also have a separate relationship with other classes</a:t>
            </a:r>
          </a:p>
          <a:p>
            <a:r>
              <a:rPr lang="en-US" dirty="0" smtClean="0"/>
              <a:t>the relationships forms a hierarchy</a:t>
            </a:r>
          </a:p>
          <a:p>
            <a:pPr lvl="1"/>
            <a:r>
              <a:rPr lang="en-US" b="1" dirty="0" smtClean="0"/>
              <a:t>hierarchy</a:t>
            </a:r>
            <a:r>
              <a:rPr lang="en-US" dirty="0" smtClean="0"/>
              <a:t>: A body of persons or things ranked in grades, orders or classes, one above another</a:t>
            </a:r>
            <a:endParaRPr lang="en-US" dirty="0"/>
          </a:p>
        </p:txBody>
      </p:sp>
    </p:spTree>
    <p:extLst>
      <p:ext uri="{BB962C8B-B14F-4D97-AF65-F5344CB8AC3E}">
        <p14:creationId xmlns:p14="http://schemas.microsoft.com/office/powerpoint/2010/main" val="7097541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noChangeArrowheads="1"/>
          </p:cNvSpPr>
          <p:nvPr>
            <p:ph type="title"/>
          </p:nvPr>
        </p:nvSpPr>
        <p:spPr/>
        <p:txBody>
          <a:bodyPr/>
          <a:lstStyle/>
          <a:p>
            <a:r>
              <a:rPr lang="en-US" dirty="0" smtClean="0"/>
              <a:t>Computer Science </a:t>
            </a:r>
            <a:r>
              <a:rPr lang="fr-FR" dirty="0" smtClean="0"/>
              <a:t>‘</a:t>
            </a:r>
            <a:r>
              <a:rPr lang="en-US" dirty="0" smtClean="0"/>
              <a:t>Trees’</a:t>
            </a:r>
            <a:endParaRPr lang="en-US" dirty="0"/>
          </a:p>
        </p:txBody>
      </p:sp>
      <p:sp>
        <p:nvSpPr>
          <p:cNvPr id="19460" name="Text Placeholder 2"/>
          <p:cNvSpPr>
            <a:spLocks noGrp="1" noChangeArrowheads="1"/>
          </p:cNvSpPr>
          <p:nvPr>
            <p:ph idx="1"/>
          </p:nvPr>
        </p:nvSpPr>
        <p:spPr>
          <a:xfrm>
            <a:off x="457200" y="1600200"/>
            <a:ext cx="8229600" cy="1043609"/>
          </a:xfrm>
        </p:spPr>
        <p:txBody>
          <a:bodyPr/>
          <a:lstStyle/>
          <a:p>
            <a:r>
              <a:rPr lang="en-US" dirty="0" smtClean="0"/>
              <a:t>the hierarchy forms what is called a tree in computer science. Odd </a:t>
            </a:r>
            <a:r>
              <a:rPr lang="fr-FR" dirty="0" smtClean="0"/>
              <a:t>‘</a:t>
            </a:r>
            <a:r>
              <a:rPr lang="en-US" dirty="0" smtClean="0"/>
              <a:t>tree</a:t>
            </a:r>
            <a:r>
              <a:rPr lang="fr-FR" dirty="0" smtClean="0"/>
              <a:t>’</a:t>
            </a:r>
            <a:r>
              <a:rPr lang="en-US" dirty="0" smtClean="0"/>
              <a:t> though</a:t>
            </a:r>
            <a:endParaRPr lang="en-US" dirty="0"/>
          </a:p>
        </p:txBody>
      </p:sp>
      <p:pic>
        <p:nvPicPr>
          <p:cNvPr id="2" name="Picture 3" descr="A diagram has three tiers with 3 separate lines. First line reads left to right as left, root, and right. Second line branches down from left of first line. Second line reads left to right as, leaf 1, left, and leaf 2. Third line branches down from right of first line. Third line reads left to right as, leaf 3, right, leaf 4."/>
          <p:cNvPicPr>
            <a:picLocks noChangeAspect="1"/>
          </p:cNvPicPr>
          <p:nvPr/>
        </p:nvPicPr>
        <p:blipFill>
          <a:blip r:embed="rId2"/>
          <a:stretch>
            <a:fillRect/>
          </a:stretch>
        </p:blipFill>
        <p:spPr>
          <a:xfrm>
            <a:off x="1681019" y="3021029"/>
            <a:ext cx="5303980" cy="2145978"/>
          </a:xfrm>
          <a:prstGeom prst="rect">
            <a:avLst/>
          </a:prstGeom>
        </p:spPr>
      </p:pic>
    </p:spTree>
    <p:extLst>
      <p:ext uri="{BB962C8B-B14F-4D97-AF65-F5344CB8AC3E}">
        <p14:creationId xmlns:p14="http://schemas.microsoft.com/office/powerpoint/2010/main" val="1386776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noChangeArrowheads="1"/>
          </p:cNvSpPr>
          <p:nvPr>
            <p:ph type="title"/>
          </p:nvPr>
        </p:nvSpPr>
        <p:spPr/>
        <p:txBody>
          <a:bodyPr/>
          <a:lstStyle/>
          <a:p>
            <a:r>
              <a:rPr lang="en-US" smtClean="0"/>
              <a:t>An example</a:t>
            </a:r>
            <a:endParaRPr lang="en-US"/>
          </a:p>
        </p:txBody>
      </p:sp>
      <p:sp>
        <p:nvSpPr>
          <p:cNvPr id="30724" name="Content Placeholder 2"/>
          <p:cNvSpPr>
            <a:spLocks noGrp="1" noChangeArrowheads="1"/>
          </p:cNvSpPr>
          <p:nvPr>
            <p:ph idx="1"/>
          </p:nvPr>
        </p:nvSpPr>
        <p:spPr/>
        <p:txBody>
          <a:bodyPr/>
          <a:lstStyle/>
          <a:p>
            <a:pPr>
              <a:buNone/>
            </a:pPr>
            <a:r>
              <a:rPr lang="en-US" dirty="0" smtClean="0"/>
              <a:t>Consider a Rational number class. It should respond to:</a:t>
            </a:r>
          </a:p>
          <a:p>
            <a:r>
              <a:rPr lang="en-US" dirty="0" smtClean="0"/>
              <a:t>construction</a:t>
            </a:r>
          </a:p>
          <a:p>
            <a:r>
              <a:rPr lang="en-US" dirty="0" smtClean="0"/>
              <a:t>printing</a:t>
            </a:r>
          </a:p>
          <a:p>
            <a:r>
              <a:rPr lang="en-US" dirty="0" smtClean="0"/>
              <a:t>arithmetic ops (+, -, *, /)</a:t>
            </a:r>
          </a:p>
          <a:p>
            <a:r>
              <a:rPr lang="en-US" dirty="0" smtClean="0"/>
              <a:t>comparison ops</a:t>
            </a:r>
            <a:endParaRPr lang="en-US" dirty="0"/>
          </a:p>
        </p:txBody>
      </p:sp>
      <p:graphicFrame>
        <p:nvGraphicFramePr>
          <p:cNvPr id="2" name="Object 1" descr="Left parenthesis less than comma greater than comma less than equals comma greater than equals right parenthesis."/>
          <p:cNvGraphicFramePr>
            <a:graphicFrameLocks noChangeAspect="1"/>
          </p:cNvGraphicFramePr>
          <p:nvPr>
            <p:extLst>
              <p:ext uri="{D42A27DB-BD31-4B8C-83A1-F6EECF244321}">
                <p14:modId xmlns:p14="http://schemas.microsoft.com/office/powerpoint/2010/main" val="1369509072"/>
              </p:ext>
            </p:extLst>
          </p:nvPr>
        </p:nvGraphicFramePr>
        <p:xfrm>
          <a:off x="3073952" y="3972340"/>
          <a:ext cx="1458291" cy="351182"/>
        </p:xfrm>
        <a:graphic>
          <a:graphicData uri="http://schemas.openxmlformats.org/presentationml/2006/ole">
            <mc:AlternateContent xmlns:mc="http://schemas.openxmlformats.org/markup-compatibility/2006">
              <mc:Choice xmlns:v="urn:schemas-microsoft-com:vml" Requires="v">
                <p:oleObj spid="_x0000_s1066" name="Equation" r:id="rId3" imgW="1346040" imgH="304560" progId="Equation.DSMT4">
                  <p:embed/>
                </p:oleObj>
              </mc:Choice>
              <mc:Fallback>
                <p:oleObj name="Equation" r:id="rId3" imgW="1346040" imgH="304560" progId="Equation.DSMT4">
                  <p:embed/>
                  <p:pic>
                    <p:nvPicPr>
                      <p:cNvPr id="0" name=""/>
                      <p:cNvPicPr/>
                      <p:nvPr/>
                    </p:nvPicPr>
                    <p:blipFill>
                      <a:blip r:embed="rId4"/>
                      <a:stretch>
                        <a:fillRect/>
                      </a:stretch>
                    </p:blipFill>
                    <p:spPr>
                      <a:xfrm>
                        <a:off x="3073952" y="3972340"/>
                        <a:ext cx="1458291" cy="351182"/>
                      </a:xfrm>
                      <a:prstGeom prst="rect">
                        <a:avLst/>
                      </a:prstGeom>
                    </p:spPr>
                  </p:pic>
                </p:oleObj>
              </mc:Fallback>
            </mc:AlternateContent>
          </a:graphicData>
        </a:graphic>
      </p:graphicFrame>
    </p:spTree>
    <p:extLst>
      <p:ext uri="{BB962C8B-B14F-4D97-AF65-F5344CB8AC3E}">
        <p14:creationId xmlns:p14="http://schemas.microsoft.com/office/powerpoint/2010/main" val="38798894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noChangeArrowheads="1"/>
          </p:cNvSpPr>
          <p:nvPr>
            <p:ph type="title"/>
          </p:nvPr>
        </p:nvSpPr>
        <p:spPr/>
        <p:txBody>
          <a:bodyPr/>
          <a:lstStyle/>
          <a:p>
            <a:r>
              <a:rPr lang="en-US" dirty="0" smtClean="0"/>
              <a:t>Classes Related by </a:t>
            </a:r>
            <a:r>
              <a:rPr lang="en-US" dirty="0"/>
              <a:t>a</a:t>
            </a:r>
            <a:r>
              <a:rPr lang="en-US" dirty="0" smtClean="0"/>
              <a:t> Hierarchy</a:t>
            </a:r>
            <a:endParaRPr lang="en-US" dirty="0"/>
          </a:p>
        </p:txBody>
      </p:sp>
      <p:sp>
        <p:nvSpPr>
          <p:cNvPr id="20484" name="Text Placeholder 2"/>
          <p:cNvSpPr>
            <a:spLocks noGrp="1" noChangeArrowheads="1"/>
          </p:cNvSpPr>
          <p:nvPr>
            <p:ph idx="1"/>
          </p:nvPr>
        </p:nvSpPr>
        <p:spPr/>
        <p:txBody>
          <a:bodyPr/>
          <a:lstStyle/>
          <a:p>
            <a:r>
              <a:rPr lang="en-US" dirty="0" smtClean="0"/>
              <a:t>when we create a class, which is itself another object, we can state how it is related to other classes</a:t>
            </a:r>
          </a:p>
          <a:p>
            <a:r>
              <a:rPr lang="en-US" dirty="0" smtClean="0"/>
              <a:t>the relationship we can indicate is the class that is </a:t>
            </a:r>
            <a:r>
              <a:rPr lang="fr-FR" dirty="0" smtClean="0"/>
              <a:t>'</a:t>
            </a:r>
            <a:r>
              <a:rPr lang="en-US" dirty="0" smtClean="0"/>
              <a:t>above</a:t>
            </a:r>
            <a:r>
              <a:rPr lang="fr-FR" dirty="0" smtClean="0"/>
              <a:t>'</a:t>
            </a:r>
            <a:r>
              <a:rPr lang="en-US" dirty="0" smtClean="0"/>
              <a:t> it in the hierarchy</a:t>
            </a:r>
            <a:endParaRPr lang="en-US" dirty="0"/>
          </a:p>
        </p:txBody>
      </p:sp>
    </p:spTree>
    <p:extLst>
      <p:ext uri="{BB962C8B-B14F-4D97-AF65-F5344CB8AC3E}">
        <p14:creationId xmlns:p14="http://schemas.microsoft.com/office/powerpoint/2010/main" val="21895132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noChangeArrowheads="1"/>
          </p:cNvSpPr>
          <p:nvPr>
            <p:ph type="title"/>
          </p:nvPr>
        </p:nvSpPr>
        <p:spPr/>
        <p:txBody>
          <a:bodyPr/>
          <a:lstStyle/>
          <a:p>
            <a:r>
              <a:rPr lang="en-US" dirty="0" smtClean="0"/>
              <a:t>Class Statement</a:t>
            </a:r>
            <a:endParaRPr lang="en-US" dirty="0"/>
          </a:p>
        </p:txBody>
      </p:sp>
      <p:grpSp>
        <p:nvGrpSpPr>
          <p:cNvPr id="4" name="Group 3" descr="A caption reads, name of the class above this class in the hierarchy. Caption shows a diagonal down left arrow below."/>
          <p:cNvGrpSpPr/>
          <p:nvPr/>
        </p:nvGrpSpPr>
        <p:grpSpPr>
          <a:xfrm>
            <a:off x="4267200" y="1371600"/>
            <a:ext cx="4215993" cy="1371600"/>
            <a:chOff x="4267200" y="1371600"/>
            <a:chExt cx="4215993" cy="1371600"/>
          </a:xfrm>
        </p:grpSpPr>
        <p:sp>
          <p:nvSpPr>
            <p:cNvPr id="21510" name="Text Box 5"/>
            <p:cNvSpPr txBox="1">
              <a:spLocks noChangeArrowheads="1"/>
            </p:cNvSpPr>
            <p:nvPr/>
          </p:nvSpPr>
          <p:spPr bwMode="auto">
            <a:xfrm>
              <a:off x="4267200" y="1371600"/>
              <a:ext cx="4215993" cy="954107"/>
            </a:xfrm>
            <a:prstGeom prst="rect">
              <a:avLst/>
            </a:prstGeom>
            <a:noFill/>
            <a:ln w="9525">
              <a:noFill/>
              <a:miter lim="800000"/>
              <a:headEnd/>
              <a:tailEnd/>
            </a:ln>
          </p:spPr>
          <p:txBody>
            <a:bodyPr wrap="none">
              <a:prstTxWarp prst="textNoShape">
                <a:avLst/>
              </a:prstTxWarp>
              <a:spAutoFit/>
            </a:bodyPr>
            <a:lstStyle/>
            <a:p>
              <a:r>
                <a:rPr lang="en-US" sz="2800" dirty="0"/>
                <a:t>name of the class above</a:t>
              </a:r>
            </a:p>
            <a:p>
              <a:r>
                <a:rPr lang="en-US" sz="2800" dirty="0"/>
                <a:t>this class in the hierarchy</a:t>
              </a:r>
            </a:p>
          </p:txBody>
        </p:sp>
        <p:sp>
          <p:nvSpPr>
            <p:cNvPr id="21511" name="Line 6"/>
            <p:cNvSpPr>
              <a:spLocks noChangeShapeType="1"/>
            </p:cNvSpPr>
            <p:nvPr/>
          </p:nvSpPr>
          <p:spPr bwMode="auto">
            <a:xfrm flipH="1">
              <a:off x="5943600" y="2286000"/>
              <a:ext cx="609600" cy="457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wrap="none" anchor="ctr">
              <a:prstTxWarp prst="textNoShape">
                <a:avLst/>
              </a:prstTxWarp>
            </a:bodyPr>
            <a:lstStyle/>
            <a:p>
              <a:endParaRPr lang="en-US"/>
            </a:p>
          </p:txBody>
        </p:sp>
      </p:grpSp>
      <p:grpSp>
        <p:nvGrpSpPr>
          <p:cNvPr id="3" name="Group 2" descr="Code has 2 lines, as follows. Line 1. Class My class left parenthesis super Class right parenthesis colon. Line 2, indented once. Pass."/>
          <p:cNvGrpSpPr/>
          <p:nvPr/>
        </p:nvGrpSpPr>
        <p:grpSpPr>
          <a:xfrm>
            <a:off x="767621" y="2384657"/>
            <a:ext cx="5480779" cy="1207060"/>
            <a:chOff x="767621" y="2384657"/>
            <a:chExt cx="5480779" cy="1207060"/>
          </a:xfrm>
        </p:grpSpPr>
        <p:sp>
          <p:nvSpPr>
            <p:cNvPr id="8" name="Oval 4"/>
            <p:cNvSpPr>
              <a:spLocks noChangeArrowheads="1"/>
            </p:cNvSpPr>
            <p:nvPr/>
          </p:nvSpPr>
          <p:spPr bwMode="auto">
            <a:xfrm>
              <a:off x="3313323" y="2384657"/>
              <a:ext cx="2590800" cy="609600"/>
            </a:xfrm>
            <a:prstGeom prst="ellipse">
              <a:avLst/>
            </a:prstGeom>
            <a:noFill/>
            <a:ln w="9525">
              <a:solidFill>
                <a:schemeClr val="tx1"/>
              </a:solidFill>
              <a:round/>
              <a:headEnd/>
              <a:tailEnd/>
            </a:ln>
          </p:spPr>
          <p:txBody>
            <a:bodyPr wrap="none" anchor="ctr">
              <a:prstTxWarp prst="textNoShape">
                <a:avLst/>
              </a:prstTxWarp>
            </a:bodyPr>
            <a:lstStyle/>
            <a:p>
              <a:endParaRPr lang="en-US"/>
            </a:p>
          </p:txBody>
        </p:sp>
        <p:pic>
          <p:nvPicPr>
            <p:cNvPr id="2" name="Picture 1" descr="Code has two lines and reads as follows. Line 1. Class my class left parentheses super class right parentheses colon. Line 2, indented once. Pass. "/>
            <p:cNvPicPr>
              <a:picLocks noChangeAspect="1"/>
            </p:cNvPicPr>
            <p:nvPr/>
          </p:nvPicPr>
          <p:blipFill>
            <a:blip r:embed="rId2"/>
            <a:stretch>
              <a:fillRect/>
            </a:stretch>
          </p:blipFill>
          <p:spPr>
            <a:xfrm>
              <a:off x="767621" y="2396797"/>
              <a:ext cx="5480779" cy="1194920"/>
            </a:xfrm>
            <a:prstGeom prst="rect">
              <a:avLst/>
            </a:prstGeom>
          </p:spPr>
        </p:pic>
      </p:grpSp>
      <p:sp>
        <p:nvSpPr>
          <p:cNvPr id="21508" name="Text Placeholder 4"/>
          <p:cNvSpPr>
            <a:spLocks noGrp="1" noChangeArrowheads="1"/>
          </p:cNvSpPr>
          <p:nvPr>
            <p:ph idx="1"/>
          </p:nvPr>
        </p:nvSpPr>
        <p:spPr>
          <a:xfrm>
            <a:off x="457200" y="4066264"/>
            <a:ext cx="8229600" cy="2059899"/>
          </a:xfrm>
        </p:spPr>
        <p:txBody>
          <a:bodyPr/>
          <a:lstStyle/>
          <a:p>
            <a:r>
              <a:rPr lang="en-US" dirty="0" smtClean="0"/>
              <a:t>The top class in Python is called </a:t>
            </a:r>
            <a:r>
              <a:rPr lang="en-US" dirty="0" smtClean="0">
                <a:solidFill>
                  <a:srgbClr val="660066"/>
                </a:solidFill>
                <a:latin typeface="Courier New"/>
                <a:cs typeface="Courier New"/>
              </a:rPr>
              <a:t>object</a:t>
            </a:r>
            <a:r>
              <a:rPr lang="en-US" dirty="0" smtClean="0"/>
              <a:t>.</a:t>
            </a:r>
          </a:p>
          <a:p>
            <a:r>
              <a:rPr lang="en-US" dirty="0" smtClean="0"/>
              <a:t>it is predefined by Python, always exists </a:t>
            </a:r>
          </a:p>
          <a:p>
            <a:r>
              <a:rPr lang="en-US" dirty="0" smtClean="0"/>
              <a:t>use </a:t>
            </a:r>
            <a:r>
              <a:rPr lang="en-US" dirty="0" smtClean="0">
                <a:solidFill>
                  <a:srgbClr val="660066"/>
                </a:solidFill>
                <a:latin typeface="Courier New"/>
                <a:cs typeface="Courier New"/>
              </a:rPr>
              <a:t>object</a:t>
            </a:r>
            <a:r>
              <a:rPr lang="en-US" dirty="0" smtClean="0">
                <a:solidFill>
                  <a:srgbClr val="660066"/>
                </a:solidFill>
              </a:rPr>
              <a:t> </a:t>
            </a:r>
            <a:r>
              <a:rPr lang="en-US" dirty="0" smtClean="0"/>
              <a:t>when you have no </a:t>
            </a:r>
            <a:r>
              <a:rPr lang="en-US" dirty="0" err="1" smtClean="0"/>
              <a:t>superclass</a:t>
            </a:r>
            <a:endParaRPr lang="en-US" dirty="0"/>
          </a:p>
        </p:txBody>
      </p:sp>
    </p:spTree>
    <p:extLst>
      <p:ext uri="{BB962C8B-B14F-4D97-AF65-F5344CB8AC3E}">
        <p14:creationId xmlns:p14="http://schemas.microsoft.com/office/powerpoint/2010/main" val="21201575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12.1 A Simple Class Hierarchy</a:t>
            </a:r>
          </a:p>
        </p:txBody>
      </p:sp>
      <p:pic>
        <p:nvPicPr>
          <p:cNvPr id="4" name="Picture 2" descr="A code for a class hierarchy has 8 lines. Line 1. Class My class left parentheses object right parentheses colon. Line 2, indented once. Pass. Line 3. Blank. Line 4. Class child class left parentheses my class right parentheses colon. Line 5, indented once. Pass. Line 6. Blank. Line 7. Class child 2 class left parentheses my class right parentheses colon. Line 8, indented once. Pass. A diagram in the shape of a w has the process of the code. The diagram begins with child class and moves to child 2 class. The child 1 class and child 2 class both proceeds to my class and exits at object. The process also exits as parent class. "/>
          <p:cNvPicPr>
            <a:picLocks noChangeAspect="1"/>
          </p:cNvPicPr>
          <p:nvPr/>
        </p:nvPicPr>
        <p:blipFill rotWithShape="1">
          <a:blip r:embed="rId2"/>
          <a:srcRect b="10231"/>
          <a:stretch/>
        </p:blipFill>
        <p:spPr>
          <a:xfrm>
            <a:off x="1127414" y="2112529"/>
            <a:ext cx="6889172" cy="2947844"/>
          </a:xfrm>
          <a:prstGeom prst="rect">
            <a:avLst/>
          </a:prstGeom>
          <a:noFill/>
          <a:ln>
            <a:noFill/>
          </a:ln>
        </p:spPr>
      </p:pic>
    </p:spTree>
    <p:extLst>
      <p:ext uri="{BB962C8B-B14F-4D97-AF65-F5344CB8AC3E}">
        <p14:creationId xmlns:p14="http://schemas.microsoft.com/office/powerpoint/2010/main" val="499957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12.10</a:t>
            </a:r>
            <a:endParaRPr lang="en-US" dirty="0"/>
          </a:p>
        </p:txBody>
      </p:sp>
      <p:pic>
        <p:nvPicPr>
          <p:cNvPr id="5" name="Picture 2" descr="Code has 17 lines. The code reads as follows. Line 1. 1 class my class left parentheses object right parentheses colon. Line 2, indented once. 2 quote quote quote parent is object quote quote quote. Line 3, indented once. 3 pass. Line 4. 4. Line 5. 5 class my child class left parentheses my class right parentheses colon. Line 6, indented once. 6 quote quote quote parent is my class quote quote quote. Line 7, indented once. 7 pass. Line 8. 8. Line 9. 9 my underscore child underscore instance equals my child class left parentheses right parentheses. Line 10. 10 my underscore class underscore instance equals My class left parentheses right parentheses. Line 11. 11. Line 12. 12 print left parentheses my child class period underscore underscore bases underscore underscore right parentheses. Hash the parent class. Line 13. 13 print left parentheses my class period underscore underscore bases underscore underscore right parentheses. Hash ditto. Line 14. 14 print left parentheses object period underscore underscore bases underscore underscore right parentheses. Hash ditto. Line 15. 15. Line 16. 16 print left parentheses my underscore child underscore instance period underscore underscore class underscore underscore right parentheses. Hash class from which the instance came. Line 17. 17 print left parentheses type left parentheses my underscore child underscore instance right parentheses right parentheses. Hash same question comma asked via function. "/>
          <p:cNvPicPr>
            <a:picLocks noChangeAspect="1"/>
          </p:cNvPicPr>
          <p:nvPr/>
        </p:nvPicPr>
        <p:blipFill>
          <a:blip r:embed="rId2"/>
          <a:stretch>
            <a:fillRect/>
          </a:stretch>
        </p:blipFill>
        <p:spPr>
          <a:xfrm>
            <a:off x="696913" y="1962150"/>
            <a:ext cx="7750175" cy="3925888"/>
          </a:xfrm>
          <a:prstGeom prst="rect">
            <a:avLst/>
          </a:prstGeom>
          <a:noFill/>
          <a:ln>
            <a:noFill/>
          </a:ln>
        </p:spPr>
      </p:pic>
    </p:spTree>
    <p:extLst>
      <p:ext uri="{BB962C8B-B14F-4D97-AF65-F5344CB8AC3E}">
        <p14:creationId xmlns:p14="http://schemas.microsoft.com/office/powerpoint/2010/main" val="18412724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noChangeArrowheads="1"/>
          </p:cNvSpPr>
          <p:nvPr>
            <p:ph type="title"/>
          </p:nvPr>
        </p:nvSpPr>
        <p:spPr/>
        <p:txBody>
          <a:bodyPr/>
          <a:lstStyle/>
          <a:p>
            <a:r>
              <a:rPr lang="en-US" dirty="0"/>
              <a:t>I</a:t>
            </a:r>
            <a:r>
              <a:rPr lang="en-US" dirty="0" smtClean="0"/>
              <a:t>s-a, Super and Sub Class</a:t>
            </a:r>
            <a:endParaRPr lang="en-US" dirty="0"/>
          </a:p>
        </p:txBody>
      </p:sp>
      <p:sp>
        <p:nvSpPr>
          <p:cNvPr id="23556" name="Content Placeholder 2"/>
          <p:cNvSpPr>
            <a:spLocks noGrp="1" noChangeArrowheads="1"/>
          </p:cNvSpPr>
          <p:nvPr>
            <p:ph idx="1"/>
          </p:nvPr>
        </p:nvSpPr>
        <p:spPr/>
        <p:txBody>
          <a:bodyPr/>
          <a:lstStyle/>
          <a:p>
            <a:r>
              <a:rPr lang="en-US" dirty="0" smtClean="0"/>
              <a:t>the class hierarchy imposes an </a:t>
            </a:r>
            <a:r>
              <a:rPr lang="en-US" b="1" dirty="0" smtClean="0"/>
              <a:t>is-a</a:t>
            </a:r>
            <a:r>
              <a:rPr lang="fr-FR" b="1" dirty="0"/>
              <a:t> </a:t>
            </a:r>
            <a:r>
              <a:rPr lang="en-US" dirty="0" smtClean="0"/>
              <a:t>relationship between classes</a:t>
            </a:r>
          </a:p>
          <a:p>
            <a:pPr lvl="1"/>
            <a:r>
              <a:rPr lang="en-US" dirty="0" err="1" smtClean="0"/>
              <a:t>MyChildClass</a:t>
            </a:r>
            <a:r>
              <a:rPr lang="en-US" dirty="0" smtClean="0"/>
              <a:t> </a:t>
            </a:r>
            <a:r>
              <a:rPr lang="en-US" b="1" dirty="0" smtClean="0"/>
              <a:t>is-a</a:t>
            </a:r>
            <a:r>
              <a:rPr lang="en-US" dirty="0" smtClean="0"/>
              <a:t> (or is a kind of) </a:t>
            </a:r>
            <a:r>
              <a:rPr lang="en-US" dirty="0" err="1"/>
              <a:t>M</a:t>
            </a:r>
            <a:r>
              <a:rPr lang="en-US" dirty="0" err="1" smtClean="0"/>
              <a:t>yClass</a:t>
            </a:r>
            <a:endParaRPr lang="en-US" dirty="0" smtClean="0"/>
          </a:p>
          <a:p>
            <a:pPr lvl="1"/>
            <a:r>
              <a:rPr lang="en-US" dirty="0" err="1"/>
              <a:t>M</a:t>
            </a:r>
            <a:r>
              <a:rPr lang="en-US" dirty="0" err="1" smtClean="0"/>
              <a:t>yClass</a:t>
            </a:r>
            <a:r>
              <a:rPr lang="en-US" dirty="0" smtClean="0"/>
              <a:t> </a:t>
            </a:r>
            <a:r>
              <a:rPr lang="en-US" b="1" dirty="0" smtClean="0"/>
              <a:t>is-a </a:t>
            </a:r>
            <a:r>
              <a:rPr lang="en-US" dirty="0" smtClean="0"/>
              <a:t>(or is a kind of) object</a:t>
            </a:r>
          </a:p>
          <a:p>
            <a:pPr lvl="1"/>
            <a:r>
              <a:rPr lang="en-US" dirty="0" smtClean="0"/>
              <a:t>object has as a subclass </a:t>
            </a:r>
            <a:r>
              <a:rPr lang="en-US" dirty="0" err="1" smtClean="0"/>
              <a:t>MyClass</a:t>
            </a:r>
            <a:endParaRPr lang="en-US" dirty="0" smtClean="0"/>
          </a:p>
          <a:p>
            <a:pPr lvl="1"/>
            <a:r>
              <a:rPr lang="en-US" dirty="0" err="1" smtClean="0"/>
              <a:t>MyChildClass</a:t>
            </a:r>
            <a:r>
              <a:rPr lang="en-US" dirty="0" smtClean="0"/>
              <a:t> has as a superclass </a:t>
            </a:r>
            <a:r>
              <a:rPr lang="en-US" dirty="0" err="1" smtClean="0"/>
              <a:t>MyClass</a:t>
            </a:r>
            <a:endParaRPr lang="en-US" dirty="0" smtClean="0"/>
          </a:p>
        </p:txBody>
      </p:sp>
    </p:spTree>
    <p:extLst>
      <p:ext uri="{BB962C8B-B14F-4D97-AF65-F5344CB8AC3E}">
        <p14:creationId xmlns:p14="http://schemas.microsoft.com/office/powerpoint/2010/main" val="11245512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noChangeArrowheads="1"/>
          </p:cNvSpPr>
          <p:nvPr>
            <p:ph type="title"/>
          </p:nvPr>
        </p:nvSpPr>
        <p:spPr/>
        <p:txBody>
          <a:bodyPr/>
          <a:lstStyle/>
          <a:p>
            <a:r>
              <a:rPr lang="en-US" smtClean="0"/>
              <a:t>um, so what?</a:t>
            </a:r>
            <a:endParaRPr lang="en-US"/>
          </a:p>
        </p:txBody>
      </p:sp>
      <p:sp>
        <p:nvSpPr>
          <p:cNvPr id="24580" name="Content Placeholder 2"/>
          <p:cNvSpPr>
            <a:spLocks noGrp="1" noChangeArrowheads="1"/>
          </p:cNvSpPr>
          <p:nvPr>
            <p:ph idx="1"/>
          </p:nvPr>
        </p:nvSpPr>
        <p:spPr/>
        <p:txBody>
          <a:bodyPr/>
          <a:lstStyle/>
          <a:p>
            <a:r>
              <a:rPr lang="en-US" dirty="0" smtClean="0"/>
              <a:t>the hope of such an arrangement is the saving/re-use of code</a:t>
            </a:r>
          </a:p>
          <a:p>
            <a:r>
              <a:rPr lang="en-US" dirty="0" smtClean="0"/>
              <a:t>superclass code contains general code that is applicable to many subclasses</a:t>
            </a:r>
          </a:p>
          <a:p>
            <a:r>
              <a:rPr lang="en-US" dirty="0" smtClean="0"/>
              <a:t>subclass uses superclass code (via sharing) but specializes code for itself when necessary</a:t>
            </a:r>
            <a:endParaRPr lang="en-US" dirty="0"/>
          </a:p>
        </p:txBody>
      </p:sp>
    </p:spTree>
    <p:extLst>
      <p:ext uri="{BB962C8B-B14F-4D97-AF65-F5344CB8AC3E}">
        <p14:creationId xmlns:p14="http://schemas.microsoft.com/office/powerpoint/2010/main" val="1720309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for Objects, the Full Story</a:t>
            </a:r>
            <a:endParaRPr lang="en-US" dirty="0"/>
          </a:p>
        </p:txBody>
      </p:sp>
      <p:sp>
        <p:nvSpPr>
          <p:cNvPr id="3" name="Content Placeholder 2"/>
          <p:cNvSpPr>
            <a:spLocks noGrp="1"/>
          </p:cNvSpPr>
          <p:nvPr>
            <p:ph idx="1"/>
          </p:nvPr>
        </p:nvSpPr>
        <p:spPr/>
        <p:txBody>
          <a:bodyPr/>
          <a:lstStyle/>
          <a:p>
            <a:pPr marL="429768" indent="-429768">
              <a:buFont typeface="+mj-lt"/>
              <a:buAutoNum type="arabicPeriod"/>
            </a:pPr>
            <a:r>
              <a:rPr lang="en-US" dirty="0" smtClean="0"/>
              <a:t>Look in the object for the attribute</a:t>
            </a:r>
          </a:p>
          <a:p>
            <a:pPr marL="429768" indent="-429768">
              <a:buFont typeface="+mj-lt"/>
              <a:buAutoNum type="arabicPeriod"/>
            </a:pPr>
            <a:r>
              <a:rPr lang="en-US" dirty="0" smtClean="0"/>
              <a:t>If not in the object, look to the object's class for the attribute</a:t>
            </a:r>
          </a:p>
          <a:p>
            <a:pPr marL="429768" indent="-429768">
              <a:buFont typeface="+mj-lt"/>
              <a:buAutoNum type="arabicPeriod"/>
            </a:pPr>
            <a:r>
              <a:rPr lang="en-US" dirty="0" smtClean="0"/>
              <a:t>If not in the object's class, look up the hierarchy of that class for the attribute</a:t>
            </a:r>
          </a:p>
          <a:p>
            <a:pPr marL="429768" indent="-429768">
              <a:buFont typeface="+mj-lt"/>
              <a:buAutoNum type="arabicPeriod"/>
            </a:pPr>
            <a:r>
              <a:rPr lang="en-US" dirty="0" smtClean="0"/>
              <a:t>If you hit object, then the attribute does not exist</a:t>
            </a:r>
            <a:endParaRPr lang="en-US" dirty="0"/>
          </a:p>
        </p:txBody>
      </p:sp>
    </p:spTree>
    <p:extLst>
      <p:ext uri="{BB962C8B-B14F-4D97-AF65-F5344CB8AC3E}">
        <p14:creationId xmlns:p14="http://schemas.microsoft.com/office/powerpoint/2010/main" val="21398767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12.2 The Players in the “find the attribute” Game</a:t>
            </a:r>
          </a:p>
        </p:txBody>
      </p:sp>
      <p:pic>
        <p:nvPicPr>
          <p:cNvPr id="4" name="Picture 2" descr="A diagram has the relationship between lines of code. The first code has three operations windows open. The code reads as follows. Line 1. My underscore instance. Line 2. Instance underscore attribute left parentheses value double quote word double quote right parentheses. This code has an instance of relationships and corresponds to second code. Second code reads as follows. Line 1. Class My class left parentheses parent class right parentheses colon. Line 2. My underscore class underscore attribute left parentheses value double quote hello double quote right parentheses. This code is a relationship to third code. Third code reads as follows. Line 1. Class Parent class left parentheses object right parentheses colon. Line 2. Parent underscore attribute left parentheses value double quote mom double quote right parentheses. This code is a relationship to final code. The final code reads as follows. Line 1. Class object left parentheses right parentheses colon. Line 2, indented once. Hash python defaults. "/>
          <p:cNvPicPr>
            <a:picLocks noChangeAspect="1"/>
          </p:cNvPicPr>
          <p:nvPr/>
        </p:nvPicPr>
        <p:blipFill rotWithShape="1">
          <a:blip r:embed="rId2"/>
          <a:srcRect b="7802"/>
          <a:stretch/>
        </p:blipFill>
        <p:spPr>
          <a:xfrm>
            <a:off x="1075459" y="1807416"/>
            <a:ext cx="6993082" cy="3560744"/>
          </a:xfrm>
          <a:prstGeom prst="rect">
            <a:avLst/>
          </a:prstGeom>
          <a:noFill/>
          <a:ln>
            <a:noFill/>
          </a:ln>
        </p:spPr>
      </p:pic>
    </p:spTree>
    <p:extLst>
      <p:ext uri="{BB962C8B-B14F-4D97-AF65-F5344CB8AC3E}">
        <p14:creationId xmlns:p14="http://schemas.microsoft.com/office/powerpoint/2010/main" val="3584803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noChangeArrowheads="1"/>
          </p:cNvSpPr>
          <p:nvPr>
            <p:ph type="title"/>
          </p:nvPr>
        </p:nvSpPr>
        <p:spPr/>
        <p:txBody>
          <a:bodyPr/>
          <a:lstStyle/>
          <a:p>
            <a:r>
              <a:rPr lang="en-US" dirty="0" smtClean="0"/>
              <a:t>Inheritance is Powerful but also can be Complicated</a:t>
            </a:r>
            <a:endParaRPr lang="en-US" dirty="0"/>
          </a:p>
        </p:txBody>
      </p:sp>
      <p:sp>
        <p:nvSpPr>
          <p:cNvPr id="26628" name="Content Placeholder 2"/>
          <p:cNvSpPr>
            <a:spLocks noGrp="1" noChangeArrowheads="1"/>
          </p:cNvSpPr>
          <p:nvPr>
            <p:ph idx="1"/>
          </p:nvPr>
        </p:nvSpPr>
        <p:spPr/>
        <p:txBody>
          <a:bodyPr/>
          <a:lstStyle/>
          <a:p>
            <a:r>
              <a:rPr lang="en-US" dirty="0" smtClean="0"/>
              <a:t>many powerful aspects of O</a:t>
            </a:r>
            <a:r>
              <a:rPr lang="en-US" sz="100" dirty="0" smtClean="0"/>
              <a:t> </a:t>
            </a:r>
            <a:r>
              <a:rPr lang="en-US" dirty="0" err="1" smtClean="0"/>
              <a:t>O</a:t>
            </a:r>
            <a:r>
              <a:rPr lang="en-US" sz="100" dirty="0" smtClean="0"/>
              <a:t> </a:t>
            </a:r>
            <a:r>
              <a:rPr lang="en-US" dirty="0" smtClean="0"/>
              <a:t>P are revealed through uses of inheritance</a:t>
            </a:r>
          </a:p>
          <a:p>
            <a:r>
              <a:rPr lang="en-US" dirty="0" smtClean="0"/>
              <a:t>However, some of that is a bit detailed and hard to work with. Definitely worth checking out but a bit beyond us and our first class</a:t>
            </a:r>
            <a:endParaRPr lang="en-US" dirty="0"/>
          </a:p>
        </p:txBody>
      </p:sp>
    </p:spTree>
    <p:extLst>
      <p:ext uri="{BB962C8B-B14F-4D97-AF65-F5344CB8AC3E}">
        <p14:creationId xmlns:p14="http://schemas.microsoft.com/office/powerpoint/2010/main" val="939114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r>
              <a:rPr lang="en-US" dirty="0" err="1" smtClean="0"/>
              <a:t>Builtins</a:t>
            </a:r>
            <a:r>
              <a:rPr lang="en-US" dirty="0" smtClean="0"/>
              <a:t> are Objects Too</a:t>
            </a:r>
            <a:endParaRPr lang="en-US" dirty="0"/>
          </a:p>
        </p:txBody>
      </p:sp>
      <p:sp>
        <p:nvSpPr>
          <p:cNvPr id="27652" name="Content Placeholder 2"/>
          <p:cNvSpPr>
            <a:spLocks noGrp="1" noChangeArrowheads="1"/>
          </p:cNvSpPr>
          <p:nvPr>
            <p:ph idx="1"/>
          </p:nvPr>
        </p:nvSpPr>
        <p:spPr/>
        <p:txBody>
          <a:bodyPr/>
          <a:lstStyle/>
          <a:p>
            <a:r>
              <a:rPr lang="en-US" smtClean="0"/>
              <a:t>One nice way, easy way, to use inheritance is to note that all the builtin types are objects also</a:t>
            </a:r>
          </a:p>
          <a:p>
            <a:r>
              <a:rPr lang="en-US" smtClean="0"/>
              <a:t>thus you can inherit the properties of builtin types then modify how they get used in your subclass</a:t>
            </a:r>
          </a:p>
          <a:p>
            <a:r>
              <a:rPr lang="en-US" smtClean="0"/>
              <a:t>you can also use any of the types you pull in as modules</a:t>
            </a:r>
            <a:endParaRPr lang="en-US"/>
          </a:p>
        </p:txBody>
      </p:sp>
    </p:spTree>
    <p:extLst>
      <p:ext uri="{BB962C8B-B14F-4D97-AF65-F5344CB8AC3E}">
        <p14:creationId xmlns:p14="http://schemas.microsoft.com/office/powerpoint/2010/main" val="2510979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Example Program</a:t>
            </a:r>
            <a:endParaRPr lang="en-US" dirty="0">
              <a:ea typeface="ＭＳ Ｐゴシック" pitchFamily="-108" charset="-128"/>
              <a:cs typeface="ＭＳ Ｐゴシック" pitchFamily="-108" charset="-128"/>
            </a:endParaRPr>
          </a:p>
        </p:txBody>
      </p:sp>
      <p:pic>
        <p:nvPicPr>
          <p:cNvPr id="5" name="Picture 1" descr="Code has 18 lines, as follows. Line 1. Hash get our rational number class named f r a c underscore class. Line 2. Greater than greater than greater than from f r a c underscore class import asterisk. Line 3. greater than greater than greater than r 1 equals Rational left parenthesis 1 comma 2 right parenthesis Hash create the fraction 1 half. Line 4. greater than greater than greater than r 2 equals Rational left parenthesis 3 comma 2 right parenthesis hash create the fraction 3 half. Line 5. Greater than greater than greater than r 3 equals Rational left parenthesis 3 right parenthesis hash default denominator is 1 comma so really creating 3 over 1. Line 6. greater than greater than greater than r underscore sum equals r 1 plus r 2 hash use double quote plus double quote in a familiar way. Line 7. Greater than greater than greater than print left parenthesis r underscore sum right parenthesis hash use double quote print double quote in a familiar way. Line 8. 4 half. Line 9. Greater than greater than greater than r underscore sum hash display value in session in a familiar way. Line 10. Greater than greater than greater than 4 half. Line 11. greater than greater than greater than if r 1 equals equals r 1 colon hash use equality check double quote equals equals double quote in a familiar way. Line 12. Period, period, period print left parenthesis quote equals quote right parenthesis. Line 13. Period, period, period else colon. Line 14. Period, period, period print left parenthesis quote not equal quote right parenthesis. Line 15. Period, period, period. Line 16. Equal. Line 17. greater than greater than greater than print left parenthesis r 3 hyphen r 2 right parenthesis hash combine arithmetic and printing in a familiar way. Line 18. 3 half."/>
          <p:cNvPicPr>
            <a:picLocks noChangeAspect="1"/>
          </p:cNvPicPr>
          <p:nvPr/>
        </p:nvPicPr>
        <p:blipFill>
          <a:blip r:embed="rId2"/>
          <a:stretch>
            <a:fillRect/>
          </a:stretch>
        </p:blipFill>
        <p:spPr>
          <a:xfrm>
            <a:off x="860425" y="1781175"/>
            <a:ext cx="7423150" cy="3692525"/>
          </a:xfrm>
          <a:prstGeom prst="rect">
            <a:avLst/>
          </a:prstGeom>
          <a:noFill/>
          <a:ln>
            <a:noFill/>
          </a:ln>
        </p:spPr>
      </p:pic>
    </p:spTree>
    <p:extLst>
      <p:ext uri="{BB962C8B-B14F-4D97-AF65-F5344CB8AC3E}">
        <p14:creationId xmlns:p14="http://schemas.microsoft.com/office/powerpoint/2010/main" val="12533572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2"/>
          <p:cNvSpPr>
            <a:spLocks noGrp="1" noChangeArrowheads="1"/>
          </p:cNvSpPr>
          <p:nvPr>
            <p:ph type="title"/>
          </p:nvPr>
        </p:nvSpPr>
        <p:spPr/>
        <p:txBody>
          <a:bodyPr/>
          <a:lstStyle/>
          <a:p>
            <a:r>
              <a:rPr lang="en-US" dirty="0" smtClean="0"/>
              <a:t>Specializing a Method</a:t>
            </a:r>
            <a:endParaRPr lang="en-US" dirty="0"/>
          </a:p>
        </p:txBody>
      </p:sp>
      <p:sp>
        <p:nvSpPr>
          <p:cNvPr id="28676" name="Text Placeholder 3"/>
          <p:cNvSpPr>
            <a:spLocks noGrp="1" noChangeArrowheads="1"/>
          </p:cNvSpPr>
          <p:nvPr>
            <p:ph type="body" idx="1"/>
          </p:nvPr>
        </p:nvSpPr>
        <p:spPr>
          <a:xfrm>
            <a:off x="457200" y="1600201"/>
            <a:ext cx="8229600" cy="1231340"/>
          </a:xfrm>
        </p:spPr>
        <p:txBody>
          <a:bodyPr/>
          <a:lstStyle/>
          <a:p>
            <a:r>
              <a:rPr lang="en-US" dirty="0" smtClean="0"/>
              <a:t>One technical detail. Normal method calls are called </a:t>
            </a:r>
            <a:r>
              <a:rPr lang="en-US" b="1" dirty="0" smtClean="0"/>
              <a:t>bound methods</a:t>
            </a:r>
            <a:r>
              <a:rPr lang="en-US" dirty="0" smtClean="0"/>
              <a:t>. Bound methods have an instance in front of the method call and automatically pass self</a:t>
            </a:r>
          </a:p>
        </p:txBody>
      </p:sp>
      <p:pic>
        <p:nvPicPr>
          <p:cNvPr id="2" name="Picture 1" descr="Code has 2 lines, as follows. Line 1. My underscore I n s t equals my class left parenthesis right parenthesis. Line 2. My right parenthesis I n s t period method left parenthesis a r g 1 comma a r g 2 right parenthesis."/>
          <p:cNvPicPr>
            <a:picLocks noChangeAspect="1"/>
          </p:cNvPicPr>
          <p:nvPr/>
        </p:nvPicPr>
        <p:blipFill>
          <a:blip r:embed="rId2"/>
          <a:stretch>
            <a:fillRect/>
          </a:stretch>
        </p:blipFill>
        <p:spPr>
          <a:xfrm>
            <a:off x="879827" y="2831540"/>
            <a:ext cx="4932091" cy="1194920"/>
          </a:xfrm>
          <a:prstGeom prst="rect">
            <a:avLst/>
          </a:prstGeom>
        </p:spPr>
      </p:pic>
      <p:pic>
        <p:nvPicPr>
          <p:cNvPr id="6" name="Picture 5" descr="A line of code as follows my underscore I n s t."/>
          <p:cNvPicPr>
            <a:picLocks noChangeAspect="1"/>
          </p:cNvPicPr>
          <p:nvPr/>
        </p:nvPicPr>
        <p:blipFill rotWithShape="1">
          <a:blip r:embed="rId3"/>
          <a:srcRect r="75693"/>
          <a:stretch/>
        </p:blipFill>
        <p:spPr>
          <a:xfrm>
            <a:off x="394855" y="3930601"/>
            <a:ext cx="1745673" cy="664522"/>
          </a:xfrm>
          <a:prstGeom prst="rect">
            <a:avLst/>
          </a:prstGeom>
        </p:spPr>
      </p:pic>
      <p:sp>
        <p:nvSpPr>
          <p:cNvPr id="3" name="Text Placeholder 4"/>
          <p:cNvSpPr>
            <a:spLocks noGrp="1"/>
          </p:cNvSpPr>
          <p:nvPr>
            <p:ph type="body" sz="quarter" idx="10"/>
          </p:nvPr>
        </p:nvSpPr>
        <p:spPr>
          <a:xfrm>
            <a:off x="2140528" y="3940992"/>
            <a:ext cx="5572991" cy="423687"/>
          </a:xfrm>
        </p:spPr>
        <p:txBody>
          <a:bodyPr/>
          <a:lstStyle/>
          <a:p>
            <a:pPr marL="0" indent="0">
              <a:buNone/>
            </a:pPr>
            <a:r>
              <a:rPr lang="en-US" dirty="0" smtClean="0"/>
              <a:t>is </a:t>
            </a:r>
            <a:r>
              <a:rPr lang="en-US" dirty="0"/>
              <a:t>an instance, so the method is </a:t>
            </a:r>
            <a:r>
              <a:rPr lang="en-US" dirty="0" smtClean="0"/>
              <a:t>bound</a:t>
            </a:r>
            <a:endParaRPr lang="en-US" dirty="0"/>
          </a:p>
        </p:txBody>
      </p:sp>
    </p:spTree>
    <p:extLst>
      <p:ext uri="{BB962C8B-B14F-4D97-AF65-F5344CB8AC3E}">
        <p14:creationId xmlns:p14="http://schemas.microsoft.com/office/powerpoint/2010/main" val="15530632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2"/>
          <p:cNvSpPr>
            <a:spLocks noGrp="1" noChangeArrowheads="1"/>
          </p:cNvSpPr>
          <p:nvPr>
            <p:ph type="title"/>
          </p:nvPr>
        </p:nvSpPr>
        <p:spPr/>
        <p:txBody>
          <a:bodyPr/>
          <a:lstStyle/>
          <a:p>
            <a:r>
              <a:rPr lang="en-US" dirty="0" smtClean="0"/>
              <a:t>Unbound Methods</a:t>
            </a:r>
            <a:endParaRPr lang="en-US" dirty="0"/>
          </a:p>
        </p:txBody>
      </p:sp>
      <p:sp>
        <p:nvSpPr>
          <p:cNvPr id="29700" name="Text Placeholder 3"/>
          <p:cNvSpPr>
            <a:spLocks noGrp="1" noChangeArrowheads="1"/>
          </p:cNvSpPr>
          <p:nvPr>
            <p:ph idx="1"/>
          </p:nvPr>
        </p:nvSpPr>
        <p:spPr>
          <a:xfrm>
            <a:off x="457200" y="1600201"/>
            <a:ext cx="8229600" cy="1709530"/>
          </a:xfrm>
        </p:spPr>
        <p:txBody>
          <a:bodyPr/>
          <a:lstStyle/>
          <a:p>
            <a:pPr marL="0" indent="0">
              <a:buNone/>
            </a:pPr>
            <a:r>
              <a:rPr lang="en-US" dirty="0" smtClean="0"/>
              <a:t>it is also possible to call a method without Python binding </a:t>
            </a:r>
            <a:r>
              <a:rPr lang="en-US" dirty="0" smtClean="0">
                <a:solidFill>
                  <a:srgbClr val="660066"/>
                </a:solidFill>
                <a:latin typeface="Courier New"/>
                <a:cs typeface="Courier New"/>
              </a:rPr>
              <a:t>self</a:t>
            </a:r>
            <a:r>
              <a:rPr lang="en-US" dirty="0" smtClean="0"/>
              <a:t>. In that case, the user has to do it.</a:t>
            </a:r>
          </a:p>
          <a:p>
            <a:r>
              <a:rPr lang="en-US" dirty="0" smtClean="0"/>
              <a:t>unbound methods are called as part of the class but </a:t>
            </a:r>
            <a:r>
              <a:rPr lang="en-US" dirty="0" smtClean="0">
                <a:solidFill>
                  <a:srgbClr val="660066"/>
                </a:solidFill>
                <a:latin typeface="Courier New"/>
                <a:cs typeface="Courier New"/>
              </a:rPr>
              <a:t>self</a:t>
            </a:r>
            <a:r>
              <a:rPr lang="en-US" dirty="0" smtClean="0">
                <a:solidFill>
                  <a:srgbClr val="660066"/>
                </a:solidFill>
              </a:rPr>
              <a:t> </a:t>
            </a:r>
            <a:r>
              <a:rPr lang="en-US" dirty="0" smtClean="0"/>
              <a:t>passed by the user</a:t>
            </a:r>
          </a:p>
        </p:txBody>
      </p:sp>
      <p:pic>
        <p:nvPicPr>
          <p:cNvPr id="2" name="Picture 1" descr="Code has 3 lines, as follows. Line 1. My underscore I n s t equals My class left parenthesis right parenthesis. Line 2. My class period method left parenthesis my underscore I n s t comma a r g 2 comma a r g 3 right parenthesis. Line 3, indented once. Self is passed explicitly left parenthesis my underscore I n s t here right parenthesis exclamation mark."/>
          <p:cNvPicPr>
            <a:picLocks noChangeAspect="1"/>
          </p:cNvPicPr>
          <p:nvPr/>
        </p:nvPicPr>
        <p:blipFill>
          <a:blip r:embed="rId2"/>
          <a:stretch>
            <a:fillRect/>
          </a:stretch>
        </p:blipFill>
        <p:spPr>
          <a:xfrm>
            <a:off x="457200" y="3530337"/>
            <a:ext cx="7870618" cy="1792379"/>
          </a:xfrm>
          <a:prstGeom prst="rect">
            <a:avLst/>
          </a:prstGeom>
        </p:spPr>
      </p:pic>
    </p:spTree>
    <p:extLst>
      <p:ext uri="{BB962C8B-B14F-4D97-AF65-F5344CB8AC3E}">
        <p14:creationId xmlns:p14="http://schemas.microsoft.com/office/powerpoint/2010/main" val="21617683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p:cNvSpPr>
            <a:spLocks noGrp="1" noChangeArrowheads="1"/>
          </p:cNvSpPr>
          <p:nvPr>
            <p:ph type="title"/>
          </p:nvPr>
        </p:nvSpPr>
        <p:spPr/>
        <p:txBody>
          <a:bodyPr/>
          <a:lstStyle/>
          <a:p>
            <a:r>
              <a:rPr lang="en-US" smtClean="0"/>
              <a:t>Why???</a:t>
            </a:r>
            <a:endParaRPr lang="en-US"/>
          </a:p>
        </p:txBody>
      </p:sp>
      <p:sp>
        <p:nvSpPr>
          <p:cNvPr id="30724" name="Text Placeholder 3"/>
          <p:cNvSpPr>
            <a:spLocks noGrp="1" noChangeArrowheads="1"/>
          </p:cNvSpPr>
          <p:nvPr>
            <p:ph type="body" idx="1"/>
          </p:nvPr>
        </p:nvSpPr>
        <p:spPr>
          <a:xfrm>
            <a:off x="457200" y="1600200"/>
            <a:ext cx="8229600" cy="940209"/>
          </a:xfrm>
        </p:spPr>
        <p:txBody>
          <a:bodyPr/>
          <a:lstStyle/>
          <a:p>
            <a:r>
              <a:rPr lang="en-US" dirty="0" smtClean="0"/>
              <a:t>Consider an example. We want to specialize a new class as a subclass of list. </a:t>
            </a:r>
          </a:p>
        </p:txBody>
      </p:sp>
      <p:pic>
        <p:nvPicPr>
          <p:cNvPr id="3" name="Picture 2" descr="A line of code as follows. Class My class left parenthesis list right parenthesis colon."/>
          <p:cNvPicPr>
            <a:picLocks noChangeAspect="1"/>
          </p:cNvPicPr>
          <p:nvPr/>
        </p:nvPicPr>
        <p:blipFill>
          <a:blip r:embed="rId2"/>
          <a:stretch>
            <a:fillRect/>
          </a:stretch>
        </p:blipFill>
        <p:spPr>
          <a:xfrm>
            <a:off x="630588" y="2540409"/>
            <a:ext cx="4017612" cy="640135"/>
          </a:xfrm>
          <a:prstGeom prst="rect">
            <a:avLst/>
          </a:prstGeom>
        </p:spPr>
      </p:pic>
      <p:sp>
        <p:nvSpPr>
          <p:cNvPr id="2" name="Text Placeholder 1"/>
          <p:cNvSpPr>
            <a:spLocks noGrp="1"/>
          </p:cNvSpPr>
          <p:nvPr>
            <p:ph type="body" sz="quarter" idx="10"/>
          </p:nvPr>
        </p:nvSpPr>
        <p:spPr>
          <a:xfrm>
            <a:off x="370609" y="3279913"/>
            <a:ext cx="8077200" cy="2188074"/>
          </a:xfrm>
        </p:spPr>
        <p:txBody>
          <a:bodyPr/>
          <a:lstStyle/>
          <a:p>
            <a:pPr indent="-256032"/>
            <a:r>
              <a:rPr lang="en-US" dirty="0"/>
              <a:t>easy enough, but we want to make sure that we get our new class instances initialized the way they are supposed to, by calling </a:t>
            </a:r>
            <a:r>
              <a:rPr lang="en-US" dirty="0">
                <a:latin typeface="Monaco"/>
                <a:cs typeface="Monaco"/>
              </a:rPr>
              <a:t>__</a:t>
            </a:r>
            <a:r>
              <a:rPr lang="en-US" dirty="0" err="1">
                <a:latin typeface="Monaco"/>
                <a:cs typeface="Monaco"/>
              </a:rPr>
              <a:t>init</a:t>
            </a:r>
            <a:r>
              <a:rPr lang="en-US" dirty="0">
                <a:latin typeface="Monaco"/>
                <a:cs typeface="Monaco"/>
              </a:rPr>
              <a:t>__ </a:t>
            </a:r>
            <a:r>
              <a:rPr lang="en-US" dirty="0"/>
              <a:t>of the super </a:t>
            </a:r>
            <a:r>
              <a:rPr lang="en-US" dirty="0" smtClean="0"/>
              <a:t>class</a:t>
            </a:r>
            <a:endParaRPr lang="en-US" dirty="0"/>
          </a:p>
        </p:txBody>
      </p:sp>
    </p:spTree>
    <p:extLst>
      <p:ext uri="{BB962C8B-B14F-4D97-AF65-F5344CB8AC3E}">
        <p14:creationId xmlns:p14="http://schemas.microsoft.com/office/powerpoint/2010/main" val="717102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Why Call the Super Class </a:t>
            </a:r>
            <a:r>
              <a:rPr lang="en-US" dirty="0" err="1" smtClean="0">
                <a:ea typeface="ＭＳ Ｐゴシック" pitchFamily="-108" charset="-128"/>
                <a:cs typeface="ＭＳ Ｐゴシック" pitchFamily="-108" charset="-128"/>
              </a:rPr>
              <a:t>Init</a:t>
            </a:r>
            <a:r>
              <a:rPr lang="en-US" dirty="0" smtClean="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p:txBody>
      </p:sp>
      <p:sp>
        <p:nvSpPr>
          <p:cNvPr id="31748" name="Content Placeholder 2"/>
          <p:cNvSpPr>
            <a:spLocks noGrp="1" noChangeArrowheads="1"/>
          </p:cNvSpPr>
          <p:nvPr>
            <p:ph idx="1"/>
          </p:nvPr>
        </p:nvSpPr>
        <p:spPr/>
        <p:txBody>
          <a:bodyPr/>
          <a:lstStyle/>
          <a:p>
            <a:pPr marL="0" indent="0" eaLnBrk="1" hangingPunct="1">
              <a:buNone/>
            </a:pPr>
            <a:r>
              <a:rPr lang="en-US" dirty="0">
                <a:ea typeface="ＭＳ Ｐゴシック" pitchFamily="-108" charset="-128"/>
                <a:cs typeface="ＭＳ Ｐゴシック" pitchFamily="-108" charset="-128"/>
              </a:rPr>
              <a:t>If we </a:t>
            </a:r>
            <a:r>
              <a:rPr lang="en-US" dirty="0" smtClean="0">
                <a:ea typeface="ＭＳ Ｐゴシック" pitchFamily="-108" charset="-128"/>
                <a:cs typeface="ＭＳ Ｐゴシック" pitchFamily="-108" charset="-128"/>
              </a:rPr>
              <a:t>don</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t </a:t>
            </a:r>
            <a:r>
              <a:rPr lang="en-US" dirty="0">
                <a:ea typeface="ＭＳ Ｐゴシック" pitchFamily="-108" charset="-128"/>
                <a:cs typeface="ＭＳ Ｐゴシック" pitchFamily="-108" charset="-128"/>
              </a:rPr>
              <a:t>explicitly say so, our class may inherit stuff from the super class, but we must make sure we call it in the proper context. For example, our </a:t>
            </a:r>
            <a:r>
              <a:rPr lang="en-US" dirty="0" smtClean="0">
                <a:latin typeface="Monaco"/>
                <a:ea typeface="ＭＳ Ｐゴシック" pitchFamily="-108" charset="-128"/>
                <a:cs typeface="Monaco"/>
              </a:rPr>
              <a:t>__</a:t>
            </a:r>
            <a:r>
              <a:rPr lang="en-US" dirty="0" err="1" smtClean="0">
                <a:latin typeface="Monaco"/>
                <a:ea typeface="ＭＳ Ｐゴシック" pitchFamily="-108" charset="-128"/>
                <a:cs typeface="Monaco"/>
              </a:rPr>
              <a:t>init</a:t>
            </a:r>
            <a:r>
              <a:rPr lang="en-US" dirty="0" smtClean="0">
                <a:latin typeface="Monaco"/>
                <a:ea typeface="ＭＳ Ｐゴシック" pitchFamily="-108" charset="-128"/>
                <a:cs typeface="Monaco"/>
              </a:rPr>
              <a:t>__</a:t>
            </a:r>
            <a:r>
              <a:rPr lang="en-US" dirty="0" smtClean="0">
                <a:ea typeface="ＭＳ Ｐゴシック" pitchFamily="-108" charset="-128"/>
                <a:cs typeface="ＭＳ Ｐゴシック" pitchFamily="-108" charset="-128"/>
              </a:rPr>
              <a:t> would </a:t>
            </a:r>
            <a:r>
              <a:rPr lang="en-US" dirty="0">
                <a:ea typeface="ＭＳ Ｐゴシック" pitchFamily="-108" charset="-128"/>
                <a:cs typeface="ＭＳ Ｐゴシック" pitchFamily="-108" charset="-128"/>
              </a:rPr>
              <a:t>be</a:t>
            </a:r>
            <a:r>
              <a:rPr lang="en-US" dirty="0" smtClean="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a:p>
            <a:pPr eaLnBrk="1" hangingPunct="1">
              <a:buFont typeface="Wingdings" pitchFamily="-108" charset="2"/>
              <a:buNone/>
            </a:pPr>
            <a:r>
              <a:rPr lang="en-US" sz="2400" dirty="0" err="1">
                <a:latin typeface="Monaco" pitchFamily="-108" charset="0"/>
                <a:ea typeface="Monaco" pitchFamily="-108" charset="0"/>
                <a:cs typeface="Monaco" pitchFamily="-108" charset="0"/>
              </a:rPr>
              <a:t>def</a:t>
            </a:r>
            <a:r>
              <a:rPr lang="en-US" sz="2400" dirty="0">
                <a:latin typeface="Monaco" pitchFamily="-108" charset="0"/>
                <a:ea typeface="Monaco" pitchFamily="-108" charset="0"/>
                <a:cs typeface="Monaco" pitchFamily="-108" charset="0"/>
              </a:rPr>
              <a:t> __</a:t>
            </a:r>
            <a:r>
              <a:rPr lang="en-US" sz="2400" dirty="0" err="1">
                <a:latin typeface="Monaco" pitchFamily="-108" charset="0"/>
                <a:ea typeface="Monaco" pitchFamily="-108" charset="0"/>
                <a:cs typeface="Monaco" pitchFamily="-108" charset="0"/>
              </a:rPr>
              <a:t>init</a:t>
            </a:r>
            <a:r>
              <a:rPr lang="en-US" sz="2400" dirty="0">
                <a:latin typeface="Monaco" pitchFamily="-108" charset="0"/>
                <a:ea typeface="Monaco" pitchFamily="-108" charset="0"/>
                <a:cs typeface="Monaco" pitchFamily="-108" charset="0"/>
              </a:rPr>
              <a:t>__(self):</a:t>
            </a:r>
          </a:p>
          <a:p>
            <a:pPr eaLnBrk="1" hangingPunct="1">
              <a:buFont typeface="Wingdings" pitchFamily="-108" charset="2"/>
              <a:buNone/>
            </a:pPr>
            <a:r>
              <a:rPr lang="en-US" sz="2400" dirty="0">
                <a:latin typeface="Monaco" pitchFamily="-108" charset="0"/>
                <a:ea typeface="Monaco" pitchFamily="-108" charset="0"/>
                <a:cs typeface="Monaco" pitchFamily="-108" charset="0"/>
              </a:rPr>
              <a:t>   list.__</a:t>
            </a:r>
            <a:r>
              <a:rPr lang="en-US" sz="2400" dirty="0" err="1">
                <a:latin typeface="Monaco" pitchFamily="-108" charset="0"/>
                <a:ea typeface="Monaco" pitchFamily="-108" charset="0"/>
                <a:cs typeface="Monaco" pitchFamily="-108" charset="0"/>
              </a:rPr>
              <a:t>init</a:t>
            </a:r>
            <a:r>
              <a:rPr lang="en-US" sz="2400" dirty="0">
                <a:latin typeface="Monaco" pitchFamily="-108" charset="0"/>
                <a:ea typeface="Monaco" pitchFamily="-108" charset="0"/>
                <a:cs typeface="Monaco" pitchFamily="-108" charset="0"/>
              </a:rPr>
              <a:t>__(self)</a:t>
            </a:r>
          </a:p>
          <a:p>
            <a:pPr eaLnBrk="1" hangingPunct="1">
              <a:buFont typeface="Wingdings" pitchFamily="-108" charset="2"/>
              <a:buNone/>
            </a:pPr>
            <a:r>
              <a:rPr lang="en-US" sz="2400" dirty="0">
                <a:latin typeface="Monaco" pitchFamily="-108" charset="0"/>
                <a:ea typeface="Monaco" pitchFamily="-108" charset="0"/>
                <a:cs typeface="Monaco" pitchFamily="-108" charset="0"/>
              </a:rPr>
              <a:t># do anything else special to </a:t>
            </a:r>
            <a:r>
              <a:rPr lang="en-US" sz="2400" dirty="0" err="1" smtClean="0">
                <a:latin typeface="Monaco" pitchFamily="-108" charset="0"/>
                <a:ea typeface="Monaco" pitchFamily="-108" charset="0"/>
                <a:cs typeface="Monaco" pitchFamily="-108" charset="0"/>
              </a:rPr>
              <a:t>MyClass</a:t>
            </a:r>
            <a:endParaRPr lang="en-US" sz="2400" dirty="0">
              <a:latin typeface="Monaco" pitchFamily="-108" charset="0"/>
              <a:ea typeface="Monaco" pitchFamily="-108" charset="0"/>
              <a:cs typeface="Monaco" pitchFamily="-108" charset="0"/>
            </a:endParaRPr>
          </a:p>
        </p:txBody>
      </p:sp>
    </p:spTree>
    <p:extLst>
      <p:ext uri="{BB962C8B-B14F-4D97-AF65-F5344CB8AC3E}">
        <p14:creationId xmlns:p14="http://schemas.microsoft.com/office/powerpoint/2010/main" val="6901642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1"/>
          <p:cNvSpPr>
            <a:spLocks noGrp="1" noChangeArrowheads="1"/>
          </p:cNvSpPr>
          <p:nvPr>
            <p:ph type="title"/>
          </p:nvPr>
        </p:nvSpPr>
        <p:spPr/>
        <p:txBody>
          <a:bodyPr/>
          <a:lstStyle/>
          <a:p>
            <a:r>
              <a:rPr lang="en-US" dirty="0" smtClean="0"/>
              <a:t>Explicit Calls to </a:t>
            </a:r>
            <a:r>
              <a:rPr lang="en-US" dirty="0"/>
              <a:t>t</a:t>
            </a:r>
            <a:r>
              <a:rPr lang="en-US" dirty="0" smtClean="0"/>
              <a:t>he Super</a:t>
            </a:r>
            <a:endParaRPr lang="en-US" dirty="0"/>
          </a:p>
        </p:txBody>
      </p:sp>
      <p:sp>
        <p:nvSpPr>
          <p:cNvPr id="32772" name="Content Placeholder 2"/>
          <p:cNvSpPr>
            <a:spLocks noGrp="1" noChangeArrowheads="1"/>
          </p:cNvSpPr>
          <p:nvPr>
            <p:ph idx="1"/>
          </p:nvPr>
        </p:nvSpPr>
        <p:spPr/>
        <p:txBody>
          <a:bodyPr/>
          <a:lstStyle/>
          <a:p>
            <a:r>
              <a:rPr lang="en-US" dirty="0" smtClean="0"/>
              <a:t>we explicitly call the super class constructor using an unbound method (why not a bound method????)</a:t>
            </a:r>
          </a:p>
          <a:p>
            <a:r>
              <a:rPr lang="en-US" dirty="0" smtClean="0"/>
              <a:t>then, after it completes we can do anything special for our new class</a:t>
            </a:r>
          </a:p>
          <a:p>
            <a:r>
              <a:rPr lang="en-US" dirty="0" smtClean="0"/>
              <a:t>We </a:t>
            </a:r>
            <a:r>
              <a:rPr lang="en-US" b="1" dirty="0" smtClean="0"/>
              <a:t>specialize </a:t>
            </a:r>
            <a:r>
              <a:rPr lang="en-US" dirty="0" smtClean="0"/>
              <a:t>the new class but inherit most of the work from the super. Very clever!</a:t>
            </a:r>
            <a:endParaRPr lang="en-US" dirty="0"/>
          </a:p>
        </p:txBody>
      </p:sp>
    </p:spTree>
    <p:extLst>
      <p:ext uri="{BB962C8B-B14F-4D97-AF65-F5344CB8AC3E}">
        <p14:creationId xmlns:p14="http://schemas.microsoft.com/office/powerpoint/2010/main" val="17969805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noChangeArrowheads="1"/>
          </p:cNvSpPr>
          <p:nvPr>
            <p:ph type="title"/>
          </p:nvPr>
        </p:nvSpPr>
        <p:spPr/>
        <p:txBody>
          <a:bodyPr/>
          <a:lstStyle/>
          <a:p>
            <a:r>
              <a:rPr lang="en-US" dirty="0" smtClean="0"/>
              <a:t>Gives </a:t>
            </a:r>
            <a:r>
              <a:rPr lang="en-US" dirty="0"/>
              <a:t>u</a:t>
            </a:r>
            <a:r>
              <a:rPr lang="en-US" dirty="0" smtClean="0"/>
              <a:t>s a Way to Organize Code</a:t>
            </a:r>
            <a:endParaRPr lang="en-US" dirty="0"/>
          </a:p>
        </p:txBody>
      </p:sp>
      <p:sp>
        <p:nvSpPr>
          <p:cNvPr id="33796" name="Content Placeholder 2"/>
          <p:cNvSpPr>
            <a:spLocks noGrp="1" noChangeArrowheads="1"/>
          </p:cNvSpPr>
          <p:nvPr>
            <p:ph idx="1"/>
          </p:nvPr>
        </p:nvSpPr>
        <p:spPr/>
        <p:txBody>
          <a:bodyPr/>
          <a:lstStyle/>
          <a:p>
            <a:r>
              <a:rPr lang="en-US" b="1" dirty="0" smtClean="0"/>
              <a:t>specialization</a:t>
            </a:r>
            <a:r>
              <a:rPr lang="en-US" dirty="0" smtClean="0"/>
              <a:t>. A subclass can inherit code from its </a:t>
            </a:r>
            <a:r>
              <a:rPr lang="en-US" dirty="0" err="1" smtClean="0"/>
              <a:t>superclass</a:t>
            </a:r>
            <a:r>
              <a:rPr lang="en-US" dirty="0" smtClean="0"/>
              <a:t>, but modify anything that is particular to that subclass</a:t>
            </a:r>
          </a:p>
          <a:p>
            <a:r>
              <a:rPr lang="en-US" b="1" dirty="0" smtClean="0"/>
              <a:t>over-ride</a:t>
            </a:r>
            <a:r>
              <a:rPr lang="en-US" dirty="0" smtClean="0"/>
              <a:t>. change a behavior to be specific to a subclass</a:t>
            </a:r>
          </a:p>
          <a:p>
            <a:r>
              <a:rPr lang="en-US" b="1" dirty="0" smtClean="0"/>
              <a:t>reuse-code</a:t>
            </a:r>
            <a:r>
              <a:rPr lang="en-US" dirty="0" smtClean="0"/>
              <a:t>. Use code from other classes (without rewriting) to get behavior in our class.</a:t>
            </a:r>
            <a:endParaRPr lang="en-US" dirty="0"/>
          </a:p>
        </p:txBody>
      </p:sp>
    </p:spTree>
    <p:extLst>
      <p:ext uri="{BB962C8B-B14F-4D97-AF65-F5344CB8AC3E}">
        <p14:creationId xmlns:p14="http://schemas.microsoft.com/office/powerpoint/2010/main" val="36727307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a:t>
            </a:r>
            <a:r>
              <a:rPr lang="en-US" dirty="0"/>
              <a:t>F</a:t>
            </a:r>
            <a:r>
              <a:rPr lang="en-US" dirty="0" smtClean="0"/>
              <a:t>ar </a:t>
            </a:r>
            <a:r>
              <a:rPr lang="en-US" sz="2000" b="0" dirty="0" smtClean="0"/>
              <a:t>(1 of 2)</a:t>
            </a:r>
            <a:endParaRPr lang="en-US" b="0" dirty="0"/>
          </a:p>
        </p:txBody>
      </p:sp>
      <p:sp>
        <p:nvSpPr>
          <p:cNvPr id="5" name="Content Placeholder 4"/>
          <p:cNvSpPr>
            <a:spLocks noGrp="1"/>
          </p:cNvSpPr>
          <p:nvPr>
            <p:ph idx="1"/>
          </p:nvPr>
        </p:nvSpPr>
        <p:spPr/>
        <p:txBody>
          <a:bodyPr/>
          <a:lstStyle/>
          <a:p>
            <a:pPr marL="429768" indent="-429768">
              <a:buFontTx/>
              <a:buAutoNum type="arabicPeriod"/>
            </a:pPr>
            <a:r>
              <a:rPr lang="en-US" dirty="0">
                <a:ea typeface="ＭＳ Ｐゴシック" charset="0"/>
              </a:rPr>
              <a:t>Think before you program!</a:t>
            </a:r>
          </a:p>
          <a:p>
            <a:pPr marL="429768" indent="-429768">
              <a:buFontTx/>
              <a:buAutoNum type="arabicPeriod"/>
            </a:pPr>
            <a:r>
              <a:rPr lang="en-US" dirty="0">
                <a:ea typeface="ＭＳ Ｐゴシック" charset="0"/>
              </a:rPr>
              <a:t>A program is a human-readable essay on problem solving that also happens to execute on a computer.</a:t>
            </a:r>
          </a:p>
          <a:p>
            <a:pPr marL="429768" indent="-429768">
              <a:buFontTx/>
              <a:buAutoNum type="arabicPeriod"/>
            </a:pPr>
            <a:r>
              <a:rPr lang="en-US" dirty="0">
                <a:ea typeface="ＭＳ Ｐゴシック" charset="0"/>
              </a:rPr>
              <a:t>The best way to </a:t>
            </a:r>
            <a:r>
              <a:rPr lang="en-US" dirty="0" err="1">
                <a:ea typeface="ＭＳ Ｐゴシック" charset="0"/>
              </a:rPr>
              <a:t>imporve</a:t>
            </a:r>
            <a:r>
              <a:rPr lang="en-US" dirty="0">
                <a:ea typeface="ＭＳ Ｐゴシック" charset="0"/>
              </a:rPr>
              <a:t> your programming and problem solving skills is to practice!</a:t>
            </a:r>
          </a:p>
          <a:p>
            <a:pPr marL="429768" indent="-429768">
              <a:buFontTx/>
              <a:buAutoNum type="arabicPeriod"/>
            </a:pPr>
            <a:r>
              <a:rPr lang="en-US" dirty="0">
                <a:ea typeface="ＭＳ Ｐゴシック" charset="0"/>
              </a:rPr>
              <a:t>A foolish consistency is the hobgoblin of little </a:t>
            </a:r>
            <a:r>
              <a:rPr lang="en-US" dirty="0" smtClean="0">
                <a:ea typeface="ＭＳ Ｐゴシック" charset="0"/>
              </a:rPr>
              <a:t>minds</a:t>
            </a:r>
            <a:endParaRPr lang="en-US" dirty="0">
              <a:ea typeface="ＭＳ Ｐゴシック" charset="0"/>
            </a:endParaRPr>
          </a:p>
        </p:txBody>
      </p:sp>
    </p:spTree>
    <p:extLst>
      <p:ext uri="{BB962C8B-B14F-4D97-AF65-F5344CB8AC3E}">
        <p14:creationId xmlns:p14="http://schemas.microsoft.com/office/powerpoint/2010/main" val="18046401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Reminder, </a:t>
            </a:r>
            <a:r>
              <a:rPr lang="en-US" dirty="0" smtClean="0"/>
              <a:t>Rules </a:t>
            </a:r>
            <a:r>
              <a:rPr lang="en-US" dirty="0"/>
              <a:t>so </a:t>
            </a:r>
            <a:r>
              <a:rPr lang="en-US" dirty="0" smtClean="0"/>
              <a:t>Far </a:t>
            </a:r>
            <a:r>
              <a:rPr lang="en-US" sz="2000" b="0" dirty="0" smtClean="0"/>
              <a:t>(2 </a:t>
            </a:r>
            <a:r>
              <a:rPr lang="en-US" sz="2000" b="0" dirty="0"/>
              <a:t>of 2)</a:t>
            </a:r>
            <a:endParaRPr lang="en-US" dirty="0"/>
          </a:p>
        </p:txBody>
      </p:sp>
      <p:sp>
        <p:nvSpPr>
          <p:cNvPr id="5" name="Content Placeholder 4"/>
          <p:cNvSpPr>
            <a:spLocks noGrp="1"/>
          </p:cNvSpPr>
          <p:nvPr>
            <p:ph idx="1"/>
          </p:nvPr>
        </p:nvSpPr>
        <p:spPr/>
        <p:txBody>
          <a:bodyPr/>
          <a:lstStyle/>
          <a:p>
            <a:pPr marL="429768" indent="-429768">
              <a:buFont typeface="+mj-lt"/>
              <a:buAutoNum type="arabicPeriod" startAt="5"/>
            </a:pPr>
            <a:r>
              <a:rPr lang="en-US" dirty="0" smtClean="0">
                <a:ea typeface="ＭＳ Ｐゴシック" charset="0"/>
              </a:rPr>
              <a:t>Test </a:t>
            </a:r>
            <a:r>
              <a:rPr lang="en-US" dirty="0">
                <a:ea typeface="ＭＳ Ｐゴシック" charset="0"/>
              </a:rPr>
              <a:t>your code, often and thoroughly</a:t>
            </a:r>
          </a:p>
          <a:p>
            <a:pPr marL="429768" indent="-429768">
              <a:buFont typeface="+mj-lt"/>
              <a:buAutoNum type="arabicPeriod" startAt="5"/>
            </a:pPr>
            <a:r>
              <a:rPr lang="en-US" dirty="0">
                <a:ea typeface="ＭＳ Ｐゴシック" charset="0"/>
              </a:rPr>
              <a:t>If it was hard to write, it is probably hard to read. Add a comment. </a:t>
            </a:r>
            <a:endParaRPr lang="en-US" dirty="0" smtClean="0">
              <a:ea typeface="ＭＳ Ｐゴシック" charset="0"/>
            </a:endParaRPr>
          </a:p>
          <a:p>
            <a:pPr marL="429768" indent="-429768">
              <a:buFont typeface="+mj-lt"/>
              <a:buAutoNum type="arabicPeriod" startAt="5"/>
            </a:pPr>
            <a:r>
              <a:rPr lang="en-US" dirty="0" smtClean="0">
                <a:ea typeface="ＭＳ Ｐゴシック" charset="0"/>
              </a:rPr>
              <a:t>All input is evil, unless proven otherwise.</a:t>
            </a:r>
          </a:p>
          <a:p>
            <a:pPr marL="429768" indent="-429768">
              <a:buFont typeface="+mj-lt"/>
              <a:buAutoNum type="arabicPeriod" startAt="5"/>
            </a:pPr>
            <a:r>
              <a:rPr lang="en-US" dirty="0" smtClean="0">
                <a:ea typeface="ＭＳ Ｐゴシック" charset="0"/>
              </a:rPr>
              <a:t>A function should do one thing.</a:t>
            </a:r>
          </a:p>
          <a:p>
            <a:pPr marL="429768" indent="-429768">
              <a:buFont typeface="+mj-lt"/>
              <a:buAutoNum type="arabicPeriod" startAt="5"/>
            </a:pPr>
            <a:r>
              <a:rPr lang="en-US" dirty="0" smtClean="0">
                <a:ea typeface="ＭＳ Ｐゴシック" charset="0"/>
              </a:rPr>
              <a:t>Make sure your class does the right thing.</a:t>
            </a:r>
            <a:endParaRPr lang="en-US" dirty="0">
              <a:ea typeface="ＭＳ Ｐゴシック" charset="0"/>
            </a:endParaRPr>
          </a:p>
        </p:txBody>
      </p:sp>
    </p:spTree>
    <p:extLst>
      <p:ext uri="{BB962C8B-B14F-4D97-AF65-F5344CB8AC3E}">
        <p14:creationId xmlns:p14="http://schemas.microsoft.com/office/powerpoint/2010/main" val="29422087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277569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1"/>
          <p:cNvSpPr>
            <a:spLocks noGrp="1" noChangeArrowheads="1"/>
          </p:cNvSpPr>
          <p:nvPr>
            <p:ph type="title"/>
          </p:nvPr>
        </p:nvSpPr>
        <p:spPr/>
        <p:txBody>
          <a:bodyPr/>
          <a:lstStyle/>
          <a:p>
            <a:r>
              <a:rPr lang="en-US" dirty="0" smtClean="0"/>
              <a:t>Just Like Any Other Number</a:t>
            </a:r>
            <a:endParaRPr lang="en-US" dirty="0"/>
          </a:p>
        </p:txBody>
      </p:sp>
      <p:sp>
        <p:nvSpPr>
          <p:cNvPr id="32772" name="Content Placeholder 2"/>
          <p:cNvSpPr>
            <a:spLocks noGrp="1" noChangeArrowheads="1"/>
          </p:cNvSpPr>
          <p:nvPr>
            <p:ph idx="1"/>
          </p:nvPr>
        </p:nvSpPr>
        <p:spPr/>
        <p:txBody>
          <a:bodyPr/>
          <a:lstStyle/>
          <a:p>
            <a:r>
              <a:rPr lang="en-US" dirty="0" smtClean="0"/>
              <a:t>by building the class properly, we can make a new instance of Rational look like any other number syntactically. </a:t>
            </a:r>
          </a:p>
          <a:p>
            <a:r>
              <a:rPr lang="en-US" dirty="0" smtClean="0"/>
              <a:t>the instance responds to all the normal function calls</a:t>
            </a:r>
          </a:p>
          <a:p>
            <a:r>
              <a:rPr lang="en-US" dirty="0" smtClean="0"/>
              <a:t>because it is properly encapsulated, it is much easier to use</a:t>
            </a:r>
            <a:endParaRPr lang="en-US" dirty="0"/>
          </a:p>
        </p:txBody>
      </p:sp>
    </p:spTree>
    <p:extLst>
      <p:ext uri="{BB962C8B-B14F-4D97-AF65-F5344CB8AC3E}">
        <p14:creationId xmlns:p14="http://schemas.microsoft.com/office/powerpoint/2010/main" val="2086796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noChangeArrowheads="1"/>
          </p:cNvSpPr>
          <p:nvPr>
            <p:ph type="title"/>
          </p:nvPr>
        </p:nvSpPr>
        <p:spPr/>
        <p:txBody>
          <a:bodyPr/>
          <a:lstStyle/>
          <a:p>
            <a:r>
              <a:rPr lang="en-US" dirty="0" smtClean="0"/>
              <a:t>But how Can that Work?</a:t>
            </a:r>
            <a:endParaRPr lang="en-US" dirty="0"/>
          </a:p>
        </p:txBody>
      </p:sp>
      <p:sp>
        <p:nvSpPr>
          <p:cNvPr id="33796" name="Content Placeholder 2"/>
          <p:cNvSpPr>
            <a:spLocks noGrp="1" noChangeArrowheads="1"/>
          </p:cNvSpPr>
          <p:nvPr>
            <p:ph idx="1"/>
          </p:nvPr>
        </p:nvSpPr>
        <p:spPr/>
        <p:txBody>
          <a:bodyPr/>
          <a:lstStyle/>
          <a:p>
            <a:pPr>
              <a:buNone/>
            </a:pPr>
            <a:r>
              <a:rPr lang="en-US" dirty="0" smtClean="0"/>
              <a:t>Two parts:</a:t>
            </a:r>
          </a:p>
          <a:p>
            <a:r>
              <a:rPr lang="en-US" dirty="0"/>
              <a:t>P</a:t>
            </a:r>
            <a:r>
              <a:rPr lang="en-US" dirty="0" smtClean="0"/>
              <a:t>ython can distinguish which operator to use based on types</a:t>
            </a:r>
          </a:p>
          <a:p>
            <a:r>
              <a:rPr lang="en-US" dirty="0"/>
              <a:t>P</a:t>
            </a:r>
            <a:r>
              <a:rPr lang="en-US" dirty="0" smtClean="0"/>
              <a:t>ython provides more standard methods that represent the action of standard functions in the language</a:t>
            </a:r>
          </a:p>
          <a:p>
            <a:pPr lvl="1"/>
            <a:r>
              <a:rPr lang="en-US" dirty="0" smtClean="0"/>
              <a:t>by defining them in our class, Python will call them in the “right way”</a:t>
            </a:r>
            <a:endParaRPr lang="en-US" dirty="0"/>
          </a:p>
        </p:txBody>
      </p:sp>
    </p:spTree>
    <p:extLst>
      <p:ext uri="{BB962C8B-B14F-4D97-AF65-F5344CB8AC3E}">
        <p14:creationId xmlns:p14="http://schemas.microsoft.com/office/powerpoint/2010/main" val="777838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noChangeArrowheads="1"/>
          </p:cNvSpPr>
          <p:nvPr>
            <p:ph type="title"/>
          </p:nvPr>
        </p:nvSpPr>
        <p:spPr/>
        <p:txBody>
          <a:bodyPr/>
          <a:lstStyle/>
          <a:p>
            <a:r>
              <a:rPr lang="en-US" dirty="0" smtClean="0"/>
              <a:t>More on Type</a:t>
            </a:r>
            <a:endParaRPr lang="en-US" dirty="0"/>
          </a:p>
        </p:txBody>
      </p:sp>
      <p:sp>
        <p:nvSpPr>
          <p:cNvPr id="34820" name="Content Placeholder 2"/>
          <p:cNvSpPr>
            <a:spLocks noGrp="1" noChangeArrowheads="1"/>
          </p:cNvSpPr>
          <p:nvPr>
            <p:ph idx="1"/>
          </p:nvPr>
        </p:nvSpPr>
        <p:spPr>
          <a:xfrm>
            <a:off x="457200" y="1600201"/>
            <a:ext cx="8229600" cy="1828800"/>
          </a:xfrm>
        </p:spPr>
        <p:txBody>
          <a:bodyPr/>
          <a:lstStyle/>
          <a:p>
            <a:pPr>
              <a:buNone/>
            </a:pPr>
            <a:r>
              <a:rPr lang="en-US" sz="2200" dirty="0" smtClean="0"/>
              <a:t>As we have mentioned, a class is essentially a new type</a:t>
            </a:r>
          </a:p>
          <a:p>
            <a:r>
              <a:rPr lang="en-US" sz="2200" dirty="0" smtClean="0"/>
              <a:t>when we make an instance of a class, we have made an object of a particular type</a:t>
            </a:r>
          </a:p>
          <a:p>
            <a:r>
              <a:rPr lang="en-US" sz="2200" dirty="0" smtClean="0"/>
              <a:t> 1.36 is a float</a:t>
            </a:r>
          </a:p>
        </p:txBody>
      </p:sp>
      <p:pic>
        <p:nvPicPr>
          <p:cNvPr id="2" name="Picture 1" descr="A line of code as follows. My underscore instance equals My class left parenthesis right parenthesis comma my underscore instance is a type My class."/>
          <p:cNvPicPr>
            <a:picLocks noChangeAspect="1"/>
          </p:cNvPicPr>
          <p:nvPr/>
        </p:nvPicPr>
        <p:blipFill>
          <a:blip r:embed="rId2"/>
          <a:stretch>
            <a:fillRect/>
          </a:stretch>
        </p:blipFill>
        <p:spPr>
          <a:xfrm>
            <a:off x="405830" y="3607246"/>
            <a:ext cx="8229600" cy="664522"/>
          </a:xfrm>
          <a:prstGeom prst="rect">
            <a:avLst/>
          </a:prstGeom>
        </p:spPr>
      </p:pic>
    </p:spTree>
    <p:extLst>
      <p:ext uri="{BB962C8B-B14F-4D97-AF65-F5344CB8AC3E}">
        <p14:creationId xmlns:p14="http://schemas.microsoft.com/office/powerpoint/2010/main" val="554631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18365</TotalTime>
  <Words>2358</Words>
  <Application>Microsoft Office PowerPoint</Application>
  <PresentationFormat>On-screen Show (4:3)</PresentationFormat>
  <Paragraphs>249</Paragraphs>
  <Slides>68</Slides>
  <Notes>12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1" baseType="lpstr">
      <vt:lpstr>ＭＳ Ｐゴシック</vt:lpstr>
      <vt:lpstr>Arial</vt:lpstr>
      <vt:lpstr>Arial Body</vt:lpstr>
      <vt:lpstr>Courier New</vt:lpstr>
      <vt:lpstr>Geneva</vt:lpstr>
      <vt:lpstr>Monaco</vt:lpstr>
      <vt:lpstr>Noto Sans Symbols</vt:lpstr>
      <vt:lpstr>Segoe UI Emoji</vt:lpstr>
      <vt:lpstr>Times New Roman</vt:lpstr>
      <vt:lpstr>Verdana</vt:lpstr>
      <vt:lpstr>Wingdings</vt:lpstr>
      <vt:lpstr>508 Lecture</vt:lpstr>
      <vt:lpstr>Equation</vt:lpstr>
      <vt:lpstr>The Practice of Computing Using Python</vt:lpstr>
      <vt:lpstr>The three O O P factors</vt:lpstr>
      <vt:lpstr>We are Still at Encapsulation</vt:lpstr>
      <vt:lpstr>One More Aspect</vt:lpstr>
      <vt:lpstr>An example</vt:lpstr>
      <vt:lpstr>Example Program</vt:lpstr>
      <vt:lpstr>Just Like Any Other Number</vt:lpstr>
      <vt:lpstr>But how Can that Work?</vt:lpstr>
      <vt:lpstr>More on Type</vt:lpstr>
      <vt:lpstr>Introspection</vt:lpstr>
      <vt:lpstr>Python introspection ops</vt:lpstr>
      <vt:lpstr>Code Listing 12.1</vt:lpstr>
      <vt:lpstr>Operator Overloading </vt:lpstr>
      <vt:lpstr>So What Does var1+var2 Mean?</vt:lpstr>
      <vt:lpstr>We've Seen This Before</vt:lpstr>
      <vt:lpstr>Operator Overloading</vt:lpstr>
      <vt:lpstr>Python Overload ops</vt:lpstr>
      <vt:lpstr>Table 12.1 Python Special Method Names</vt:lpstr>
      <vt:lpstr>Code Listing 12.2</vt:lpstr>
      <vt:lpstr>How Does V1+v2 Map to __Add__</vt:lpstr>
      <vt:lpstr>Calling __str__</vt:lpstr>
      <vt:lpstr>Simple Rational Number Class</vt:lpstr>
      <vt:lpstr>Code Listing 12.3</vt:lpstr>
      <vt:lpstr>__str__ vs __repr__</vt:lpstr>
      <vt:lpstr>the __init__ method</vt:lpstr>
      <vt:lpstr>Provide Addition</vt:lpstr>
      <vt:lpstr>The L c m and G c d</vt:lpstr>
      <vt:lpstr>L C mM in terms of G C D</vt:lpstr>
      <vt:lpstr>G C D and Euclid</vt:lpstr>
      <vt:lpstr>The Algorithm</vt:lpstr>
      <vt:lpstr>Code Listing 12.4</vt:lpstr>
      <vt:lpstr>Code Listing 12.5</vt:lpstr>
      <vt:lpstr>Code Listing 12.6</vt:lpstr>
      <vt:lpstr>Equality</vt:lpstr>
      <vt:lpstr>Code Listing 12.7</vt:lpstr>
      <vt:lpstr>Fitting in</vt:lpstr>
      <vt:lpstr>What doesn't work</vt:lpstr>
      <vt:lpstr>So r1+r2, But What About</vt:lpstr>
      <vt:lpstr>r1 + 1</vt:lpstr>
      <vt:lpstr>Introspection in __add__</vt:lpstr>
      <vt:lpstr>Code Listing 12.8</vt:lpstr>
      <vt:lpstr>What About 1 + r1</vt:lpstr>
      <vt:lpstr>Radd Method</vt:lpstr>
      <vt:lpstr>__radd__ vs __add__</vt:lpstr>
      <vt:lpstr>Radd</vt:lpstr>
      <vt:lpstr>Inheritance</vt:lpstr>
      <vt:lpstr>Class-Instance relations</vt:lpstr>
      <vt:lpstr>Class-Class relations</vt:lpstr>
      <vt:lpstr>Computer Science ‘Trees’</vt:lpstr>
      <vt:lpstr>Classes Related by a Hierarchy</vt:lpstr>
      <vt:lpstr>Class Statement</vt:lpstr>
      <vt:lpstr>Figure 12.1 A Simple Class Hierarchy</vt:lpstr>
      <vt:lpstr>Code Listing 12.10</vt:lpstr>
      <vt:lpstr>Is-a, Super and Sub Class</vt:lpstr>
      <vt:lpstr>um, so what?</vt:lpstr>
      <vt:lpstr>Scope for Objects, the Full Story</vt:lpstr>
      <vt:lpstr>Figure 12.2 The Players in the “find the attribute” Game</vt:lpstr>
      <vt:lpstr>Inheritance is Powerful but also can be Complicated</vt:lpstr>
      <vt:lpstr>Builtins are Objects Too</vt:lpstr>
      <vt:lpstr>Specializing a Method</vt:lpstr>
      <vt:lpstr>Unbound Methods</vt:lpstr>
      <vt:lpstr>Why???</vt:lpstr>
      <vt:lpstr>Why Call the Super Class Init?</vt:lpstr>
      <vt:lpstr>Explicit Calls to the Super</vt:lpstr>
      <vt:lpstr>Gives us a Way to Organize Code</vt:lpstr>
      <vt:lpstr>Reminder, Rules so Far (1 of 2)</vt:lpstr>
      <vt:lpstr>Reminder, Rules so Far (2 of 2)</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dc:title>
  <dc:subject>Engineering Computer Science</dc:subject>
  <dc:creator>Punch/Enbody</dc:creator>
  <cp:keywords>Engineering Computer Science</cp:keywords>
  <cp:lastModifiedBy>Janakiraman, Kuyil Mozhi (Cognizant)</cp:lastModifiedBy>
  <cp:revision>524</cp:revision>
  <dcterms:modified xsi:type="dcterms:W3CDTF">2018-04-10T07:29:40Z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